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9"/>
  </p:notesMasterIdLst>
  <p:handoutMasterIdLst>
    <p:handoutMasterId r:id="rId250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780" r:id="rId48"/>
    <p:sldId id="781" r:id="rId49"/>
    <p:sldId id="782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364" r:id="rId58"/>
    <p:sldId id="790" r:id="rId59"/>
    <p:sldId id="791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799" r:id="rId68"/>
    <p:sldId id="404" r:id="rId69"/>
    <p:sldId id="607" r:id="rId70"/>
    <p:sldId id="608" r:id="rId71"/>
    <p:sldId id="609" r:id="rId72"/>
    <p:sldId id="610" r:id="rId73"/>
    <p:sldId id="611" r:id="rId74"/>
    <p:sldId id="612" r:id="rId75"/>
    <p:sldId id="613" r:id="rId76"/>
    <p:sldId id="614" r:id="rId77"/>
    <p:sldId id="615" r:id="rId78"/>
    <p:sldId id="616" r:id="rId79"/>
    <p:sldId id="617" r:id="rId80"/>
    <p:sldId id="618" r:id="rId81"/>
    <p:sldId id="619" r:id="rId82"/>
    <p:sldId id="620" r:id="rId83"/>
    <p:sldId id="621" r:id="rId84"/>
    <p:sldId id="839" r:id="rId85"/>
    <p:sldId id="840" r:id="rId86"/>
    <p:sldId id="482" r:id="rId87"/>
    <p:sldId id="511" r:id="rId88"/>
    <p:sldId id="622" r:id="rId89"/>
    <p:sldId id="623" r:id="rId90"/>
    <p:sldId id="624" r:id="rId91"/>
    <p:sldId id="625" r:id="rId92"/>
    <p:sldId id="626" r:id="rId93"/>
    <p:sldId id="627" r:id="rId94"/>
    <p:sldId id="628" r:id="rId95"/>
    <p:sldId id="629" r:id="rId96"/>
    <p:sldId id="630" r:id="rId97"/>
    <p:sldId id="841" r:id="rId98"/>
    <p:sldId id="842" r:id="rId99"/>
    <p:sldId id="631" r:id="rId100"/>
    <p:sldId id="844" r:id="rId101"/>
    <p:sldId id="845" r:id="rId102"/>
    <p:sldId id="843" r:id="rId103"/>
    <p:sldId id="632" r:id="rId104"/>
    <p:sldId id="633" r:id="rId105"/>
    <p:sldId id="634" r:id="rId106"/>
    <p:sldId id="635" r:id="rId107"/>
    <p:sldId id="636" r:id="rId108"/>
    <p:sldId id="637" r:id="rId109"/>
    <p:sldId id="638" r:id="rId110"/>
    <p:sldId id="639" r:id="rId111"/>
    <p:sldId id="640" r:id="rId112"/>
    <p:sldId id="641" r:id="rId113"/>
    <p:sldId id="642" r:id="rId114"/>
    <p:sldId id="391" r:id="rId115"/>
    <p:sldId id="847" r:id="rId116"/>
    <p:sldId id="848" r:id="rId117"/>
    <p:sldId id="849" r:id="rId118"/>
    <p:sldId id="850" r:id="rId119"/>
    <p:sldId id="851" r:id="rId120"/>
    <p:sldId id="852" r:id="rId121"/>
    <p:sldId id="853" r:id="rId122"/>
    <p:sldId id="854" r:id="rId123"/>
    <p:sldId id="855" r:id="rId124"/>
    <p:sldId id="846" r:id="rId125"/>
    <p:sldId id="392" r:id="rId126"/>
    <p:sldId id="393" r:id="rId127"/>
    <p:sldId id="394" r:id="rId128"/>
    <p:sldId id="395" r:id="rId129"/>
    <p:sldId id="396" r:id="rId130"/>
    <p:sldId id="398" r:id="rId131"/>
    <p:sldId id="397" r:id="rId132"/>
    <p:sldId id="643" r:id="rId133"/>
    <p:sldId id="856" r:id="rId134"/>
    <p:sldId id="860" r:id="rId135"/>
    <p:sldId id="861" r:id="rId136"/>
    <p:sldId id="863" r:id="rId137"/>
    <p:sldId id="864" r:id="rId138"/>
    <p:sldId id="865" r:id="rId139"/>
    <p:sldId id="866" r:id="rId140"/>
    <p:sldId id="867" r:id="rId141"/>
    <p:sldId id="868" r:id="rId142"/>
    <p:sldId id="869" r:id="rId143"/>
    <p:sldId id="862" r:id="rId144"/>
    <p:sldId id="870" r:id="rId145"/>
    <p:sldId id="873" r:id="rId146"/>
    <p:sldId id="383" r:id="rId147"/>
    <p:sldId id="389" r:id="rId148"/>
    <p:sldId id="379" r:id="rId149"/>
    <p:sldId id="380" r:id="rId150"/>
    <p:sldId id="385" r:id="rId151"/>
    <p:sldId id="386" r:id="rId152"/>
    <p:sldId id="384" r:id="rId153"/>
    <p:sldId id="388" r:id="rId154"/>
    <p:sldId id="382" r:id="rId155"/>
    <p:sldId id="644" r:id="rId156"/>
    <p:sldId id="646" r:id="rId157"/>
    <p:sldId id="651" r:id="rId158"/>
    <p:sldId id="663" r:id="rId159"/>
    <p:sldId id="664" r:id="rId160"/>
    <p:sldId id="665" r:id="rId161"/>
    <p:sldId id="652" r:id="rId162"/>
    <p:sldId id="653" r:id="rId163"/>
    <p:sldId id="667" r:id="rId164"/>
    <p:sldId id="650" r:id="rId165"/>
    <p:sldId id="669" r:id="rId166"/>
    <p:sldId id="675" r:id="rId167"/>
    <p:sldId id="676" r:id="rId168"/>
    <p:sldId id="677" r:id="rId169"/>
    <p:sldId id="683" r:id="rId170"/>
    <p:sldId id="692" r:id="rId171"/>
    <p:sldId id="693" r:id="rId172"/>
    <p:sldId id="685" r:id="rId173"/>
    <p:sldId id="694" r:id="rId174"/>
    <p:sldId id="695" r:id="rId175"/>
    <p:sldId id="672" r:id="rId176"/>
    <p:sldId id="689" r:id="rId177"/>
    <p:sldId id="687" r:id="rId178"/>
    <p:sldId id="696" r:id="rId179"/>
    <p:sldId id="697" r:id="rId180"/>
    <p:sldId id="684" r:id="rId181"/>
    <p:sldId id="698" r:id="rId182"/>
    <p:sldId id="699" r:id="rId183"/>
    <p:sldId id="800" r:id="rId184"/>
    <p:sldId id="801" r:id="rId185"/>
    <p:sldId id="802" r:id="rId186"/>
    <p:sldId id="806" r:id="rId187"/>
    <p:sldId id="807" r:id="rId188"/>
    <p:sldId id="808" r:id="rId189"/>
    <p:sldId id="809" r:id="rId190"/>
    <p:sldId id="810" r:id="rId191"/>
    <p:sldId id="811" r:id="rId192"/>
    <p:sldId id="832" r:id="rId193"/>
    <p:sldId id="833" r:id="rId194"/>
    <p:sldId id="834" r:id="rId195"/>
    <p:sldId id="835" r:id="rId196"/>
    <p:sldId id="836" r:id="rId197"/>
    <p:sldId id="837" r:id="rId198"/>
    <p:sldId id="812" r:id="rId199"/>
    <p:sldId id="813" r:id="rId200"/>
    <p:sldId id="814" r:id="rId201"/>
    <p:sldId id="815" r:id="rId202"/>
    <p:sldId id="816" r:id="rId203"/>
    <p:sldId id="817" r:id="rId204"/>
    <p:sldId id="818" r:id="rId205"/>
    <p:sldId id="819" r:id="rId206"/>
    <p:sldId id="820" r:id="rId207"/>
    <p:sldId id="821" r:id="rId208"/>
    <p:sldId id="822" r:id="rId209"/>
    <p:sldId id="823" r:id="rId210"/>
    <p:sldId id="824" r:id="rId211"/>
    <p:sldId id="825" r:id="rId212"/>
    <p:sldId id="826" r:id="rId213"/>
    <p:sldId id="827" r:id="rId214"/>
    <p:sldId id="828" r:id="rId215"/>
    <p:sldId id="829" r:id="rId216"/>
    <p:sldId id="830" r:id="rId217"/>
    <p:sldId id="831" r:id="rId218"/>
    <p:sldId id="701" r:id="rId219"/>
    <p:sldId id="702" r:id="rId220"/>
    <p:sldId id="703" r:id="rId221"/>
    <p:sldId id="704" r:id="rId222"/>
    <p:sldId id="705" r:id="rId223"/>
    <p:sldId id="706" r:id="rId224"/>
    <p:sldId id="713" r:id="rId225"/>
    <p:sldId id="712" r:id="rId226"/>
    <p:sldId id="716" r:id="rId227"/>
    <p:sldId id="673" r:id="rId228"/>
    <p:sldId id="707" r:id="rId229"/>
    <p:sldId id="674" r:id="rId230"/>
    <p:sldId id="711" r:id="rId231"/>
    <p:sldId id="708" r:id="rId232"/>
    <p:sldId id="709" r:id="rId233"/>
    <p:sldId id="710" r:id="rId234"/>
    <p:sldId id="715" r:id="rId235"/>
    <p:sldId id="714" r:id="rId236"/>
    <p:sldId id="725" r:id="rId237"/>
    <p:sldId id="727" r:id="rId238"/>
    <p:sldId id="728" r:id="rId239"/>
    <p:sldId id="720" r:id="rId240"/>
    <p:sldId id="721" r:id="rId241"/>
    <p:sldId id="722" r:id="rId242"/>
    <p:sldId id="729" r:id="rId243"/>
    <p:sldId id="730" r:id="rId244"/>
    <p:sldId id="731" r:id="rId245"/>
    <p:sldId id="734" r:id="rId246"/>
    <p:sldId id="732" r:id="rId247"/>
    <p:sldId id="735" r:id="rId2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19"/>
    <p:restoredTop sz="86772"/>
  </p:normalViewPr>
  <p:slideViewPr>
    <p:cSldViewPr snapToGrid="0" snapToObjects="1" showGuides="1">
      <p:cViewPr>
        <p:scale>
          <a:sx n="120" d="100"/>
          <a:sy n="120" d="100"/>
        </p:scale>
        <p:origin x="1120" y="-440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handoutMaster" Target="handoutMasters/handoutMaster1.xml"/><Relationship Id="rId251" Type="http://schemas.openxmlformats.org/officeDocument/2006/relationships/presProps" Target="presProps.xml"/><Relationship Id="rId252" Type="http://schemas.openxmlformats.org/officeDocument/2006/relationships/viewProps" Target="viewProps.xml"/><Relationship Id="rId253" Type="http://schemas.openxmlformats.org/officeDocument/2006/relationships/theme" Target="theme/theme1.xml"/><Relationship Id="rId254" Type="http://schemas.openxmlformats.org/officeDocument/2006/relationships/tableStyles" Target="tableStyles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t>2020. 1. 30.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t>2020. 1. 30.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0797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72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/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lab.research.google.com/" TargetMode="Externa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Relationship Id="rId3" Type="http://schemas.openxmlformats.org/officeDocument/2006/relationships/image" Target="../media/image44.tif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4" Type="http://schemas.openxmlformats.org/officeDocument/2006/relationships/image" Target="../media/image47.tiff"/><Relationship Id="rId5" Type="http://schemas.openxmlformats.org/officeDocument/2006/relationships/image" Target="../media/image48.tiff"/><Relationship Id="rId6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tif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iff"/><Relationship Id="rId3" Type="http://schemas.openxmlformats.org/officeDocument/2006/relationships/hyperlink" Target="https://bwessay.tistory.com/90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hebook.io/006796/ch01/02/01_01/" TargetMode="External"/><Relationship Id="rId3" Type="http://schemas.openxmlformats.org/officeDocument/2006/relationships/image" Target="../media/image55.tif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Relationship Id="rId3" Type="http://schemas.openxmlformats.org/officeDocument/2006/relationships/hyperlink" Target="https://docs.gimp.org/2.10/ko/gimp-images-in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Relationship Id="rId3" Type="http://schemas.openxmlformats.org/officeDocument/2006/relationships/hyperlink" Target="https://docs.gimp.org/2.10/ko/gimp-images-in.html" TargetMode="Externa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owtogeek.com/130826/how-to-fix-a-stuck-pixel-on-an-lcd-monitor/" TargetMode="External"/><Relationship Id="rId3" Type="http://schemas.openxmlformats.org/officeDocument/2006/relationships/image" Target="../media/image58.tif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tif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tif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tif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tiff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tiff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tiff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tif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4" Type="http://schemas.openxmlformats.org/officeDocument/2006/relationships/hyperlink" Target="http://image-net.org/search?q=do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tiff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72.tif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7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tiff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tiff"/><Relationship Id="rId3" Type="http://schemas.openxmlformats.org/officeDocument/2006/relationships/hyperlink" Target="https://www.slideshare.net/ssuser06e0c5/convolutional-neural-networks-135496264" TargetMode="Externa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74.tiff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74.tiff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Relationship Id="rId3" Type="http://schemas.openxmlformats.org/officeDocument/2006/relationships/image" Target="../media/image76.tiff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tiff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tiff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tiff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tiff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tiff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tiff"/><Relationship Id="rId3" Type="http://schemas.openxmlformats.org/officeDocument/2006/relationships/image" Target="../media/image81.tiff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tiff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tiff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tiff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tiff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tiff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tiff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tiff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620.png"/><Relationship Id="rId9" Type="http://schemas.openxmlformats.org/officeDocument/2006/relationships/image" Target="../media/image630.png"/><Relationship Id="rId10" Type="http://schemas.openxmlformats.org/officeDocument/2006/relationships/image" Target="../media/image640.png"/><Relationship Id="rId11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tiff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tiff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tiff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tiff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tiff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tiff"/><Relationship Id="rId3" Type="http://schemas.openxmlformats.org/officeDocument/2006/relationships/image" Target="../media/image106.tiff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tiff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gif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tiff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tiff"/><Relationship Id="rId3" Type="http://schemas.openxmlformats.org/officeDocument/2006/relationships/hyperlink" Target="https://azati.com/image-detection-recognition-and-classification-with-machine-learning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tiff"/><Relationship Id="rId3" Type="http://schemas.openxmlformats.org/officeDocument/2006/relationships/hyperlink" Target="https://www.commonlounge.com/discussion/c9975025c9ff473c8f9ed2c4b1c3ea6a" TargetMode="Externa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hyperlink" Target="https://medium.com/comet-app/review-of-deep-learning-algorithms-for-object-detection-c1f3d437b852" TargetMode="Externa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tiff"/><Relationship Id="rId3" Type="http://schemas.openxmlformats.org/officeDocument/2006/relationships/hyperlink" Target="https://medium.com/@nikasa1889/the-modern-history-of-object-recognition-infographic-aea18517c318" TargetMode="Externa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14.tiff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15.tiff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16.tiff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117.tiff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jreddie.com/darknet/yolo/" TargetMode="External"/><Relationship Id="rId3" Type="http://schemas.openxmlformats.org/officeDocument/2006/relationships/image" Target="../media/image118.tiff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wardsdatascience.com/yolo-you-only-look-once-real-time-object-detection-explained-492dc9230006" TargetMode="External"/><Relationship Id="rId3" Type="http://schemas.openxmlformats.org/officeDocument/2006/relationships/image" Target="../media/image119.tiff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20.tiff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21.tiff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tiff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tiff"/><Relationship Id="rId3" Type="http://schemas.openxmlformats.org/officeDocument/2006/relationships/image" Target="../media/image124.tiff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zutalin/labelImg" TargetMode="External"/><Relationship Id="rId3" Type="http://schemas.openxmlformats.org/officeDocument/2006/relationships/image" Target="../media/image12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tiff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tiff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tiff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tiff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512.02325.pdf" TargetMode="External"/><Relationship Id="rId3" Type="http://schemas.openxmlformats.org/officeDocument/2006/relationships/image" Target="../media/image13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hyperlink" Target="https://www.youtube.com/watch?v=tYxkIOTdeu8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tYxkIOTdeu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s://www.youtube.com/embed/V2MMyk7bdW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V2MMyk7bdWY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embed/V2MMyk7bdWY" TargetMode="External"/><Relationship Id="rId3" Type="http://schemas.openxmlformats.org/officeDocument/2006/relationships/image" Target="../media/image16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</a:t>
            </a: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입문</a:t>
            </a:r>
            <a:endParaRPr lang="en-US" altLang="ko-KR" sz="4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>
              <a:latin typeface="NanumSquare" charset="-127"/>
              <a:ea typeface="NanumSquare" charset="-127"/>
              <a:cs typeface="NanumSquare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역전파</a:t>
            </a:r>
            <a:r>
              <a:rPr kumimoji="1" lang="en-US" altLang="ko-KR" sz="2000"/>
              <a:t>(BP, Back Propagation)</a:t>
            </a:r>
            <a:r>
              <a:rPr kumimoji="1" lang="ko-KR" altLang="en-US" sz="2000"/>
              <a:t> 알고리즘</a:t>
            </a:r>
            <a:endParaRPr kumimoji="1" lang="en-US" altLang="ko-KR" sz="2000"/>
          </a:p>
          <a:p>
            <a:r>
              <a:rPr kumimoji="1" lang="ko-KR" altLang="en-US" sz="2000"/>
              <a:t>경사하강법</a:t>
            </a:r>
            <a:r>
              <a:rPr kumimoji="1" lang="en-US" altLang="ko-KR" sz="2000"/>
              <a:t>(GD, Gradient Descent) </a:t>
            </a:r>
            <a:r>
              <a:rPr kumimoji="1" lang="ko-KR" altLang="en-US" sz="2000"/>
              <a:t>알고리즘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가중치를 업데이트 하기 위해 사용되는 알고리즘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역정판</a:t>
            </a:r>
            <a:r>
              <a:rPr kumimoji="1" lang="en-US" altLang="ko-KR"/>
              <a:t>,</a:t>
            </a:r>
            <a:r>
              <a:rPr kumimoji="1" lang="ko-KR" altLang="en-US"/>
              <a:t> 경사하강법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이러한 알고리즘과 기타 편의성을 제공하는 프레임웤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현재의 딥러닝 개발은 이러한 프레임웤 사용을 기반으로 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와 같은 알고지즘이 지원되며</a:t>
            </a:r>
            <a:r>
              <a:rPr kumimoji="1" lang="en-US" altLang="ko-KR" sz="2000"/>
              <a:t>,</a:t>
            </a:r>
            <a:r>
              <a:rPr kumimoji="1" lang="ko-KR" altLang="en-US" sz="2000"/>
              <a:t> 실제 구현 시에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를 몰라도 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TensorFlow, 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장점 </a:t>
            </a:r>
            <a:r>
              <a:rPr kumimoji="1" lang="en-US" altLang="ko-KR"/>
              <a:t>:</a:t>
            </a:r>
            <a:r>
              <a:rPr kumimoji="1" lang="ko-KR" altLang="en-US"/>
              <a:t> 대상 함수의 내부를 몰라도 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단점 </a:t>
            </a:r>
            <a:r>
              <a:rPr kumimoji="1" lang="en-US" altLang="ko-KR"/>
              <a:t>:</a:t>
            </a:r>
            <a:r>
              <a:rPr kumimoji="1" lang="ko-KR" altLang="en-US"/>
              <a:t> 비싸다</a:t>
            </a:r>
            <a:endParaRPr kumimoji="1" lang="en-US" altLang="ko-KR"/>
          </a:p>
          <a:p>
            <a:pPr lvl="1"/>
            <a:r>
              <a:rPr kumimoji="1" lang="ko-KR" altLang="en-US"/>
              <a:t>많은 데이터</a:t>
            </a:r>
            <a:r>
              <a:rPr kumimoji="1" lang="en-US" altLang="ko-KR"/>
              <a:t>,</a:t>
            </a:r>
            <a:r>
              <a:rPr kumimoji="1" lang="ko-KR" altLang="en-US"/>
              <a:t> 많은 연산량</a:t>
            </a:r>
            <a:endParaRPr kumimoji="1" lang="en-US" altLang="ko-KR"/>
          </a:p>
          <a:p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기존의 방법으로 이미 풀린 문제는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기존의 방법으로 못풀었는데 데이터가 있으면 </a:t>
            </a:r>
            <a:r>
              <a:rPr kumimoji="1" lang="en-US" altLang="ko-KR"/>
              <a:t>DL</a:t>
            </a:r>
          </a:p>
          <a:p>
            <a:pPr lvl="1"/>
            <a:r>
              <a:rPr kumimoji="1" lang="ko-KR" altLang="en-US"/>
              <a:t>바둑</a:t>
            </a:r>
            <a:r>
              <a:rPr kumimoji="1" lang="en-US" altLang="ko-KR"/>
              <a:t>,</a:t>
            </a:r>
            <a:r>
              <a:rPr kumimoji="1" lang="ko-KR" altLang="en-US"/>
              <a:t> 얼굴인식</a:t>
            </a:r>
            <a:r>
              <a:rPr kumimoji="1" lang="en-US" altLang="ko-KR"/>
              <a:t>,</a:t>
            </a:r>
            <a:r>
              <a:rPr kumimoji="1" lang="ko-KR" altLang="en-US"/>
              <a:t> 물체인식</a:t>
            </a:r>
            <a:r>
              <a:rPr kumimoji="1" lang="en-US" altLang="ko-KR"/>
              <a:t>,</a:t>
            </a:r>
            <a:r>
              <a:rPr kumimoji="1" lang="ko-KR" altLang="en-US"/>
              <a:t> 음성인식</a:t>
            </a:r>
            <a:r>
              <a:rPr kumimoji="1" lang="en-US" altLang="ko-KR"/>
              <a:t>,</a:t>
            </a:r>
            <a:r>
              <a:rPr kumimoji="1" lang="ko-KR" altLang="en-US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</a:t>
            </a:r>
            <a:r>
              <a:rPr kumimoji="1" lang="ko-KR" altLang="en-US"/>
              <a:t>과 </a:t>
            </a:r>
            <a:r>
              <a:rPr kumimoji="1" lang="en-US" altLang="ko-KR"/>
              <a:t>DL</a:t>
            </a:r>
            <a:r>
              <a:rPr kumimoji="1" lang="ko-KR" altLang="en-US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model = build_model()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모델 구성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for i in range(1000): // </a:t>
            </a:r>
            <a:r>
              <a:rPr kumimoji="1" lang="ko-KR" altLang="en-US"/>
              <a:t>모든 데이터에 대하여 </a:t>
            </a:r>
            <a:r>
              <a:rPr kumimoji="1" lang="en-US" altLang="ko-KR"/>
              <a:t>1000</a:t>
            </a:r>
            <a:r>
              <a:rPr kumimoji="1" lang="ko-KR" altLang="en-US"/>
              <a:t>번 반복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    model.fit(datas) 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model.save(‘my_model.h5’) // </a:t>
            </a:r>
            <a:r>
              <a:rPr kumimoji="1" lang="ko-KR" altLang="en-US"/>
              <a:t>저장</a:t>
            </a:r>
            <a:r>
              <a:rPr kumimoji="1" lang="en-US" altLang="ko-KR"/>
              <a:t>.</a:t>
            </a:r>
            <a:r>
              <a:rPr kumimoji="1" lang="ko-KR" altLang="en-US"/>
              <a:t> 파일 크기는 보통 </a:t>
            </a:r>
            <a:r>
              <a:rPr kumimoji="1" lang="en-US" altLang="ko-KR"/>
              <a:t>100</a:t>
            </a:r>
            <a:r>
              <a:rPr kumimoji="1" lang="ko-KR" altLang="en-US"/>
              <a:t>메가 단위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 = load(’my_model.h5’)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저장된 모델 로딩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predicted = model.predict(input)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대 적용 분야 </a:t>
            </a:r>
            <a:r>
              <a:rPr kumimoji="1" lang="en-US" altLang="ko-KR"/>
              <a:t>:</a:t>
            </a:r>
            <a:r>
              <a:rPr kumimoji="1" lang="ko-KR" altLang="en-US"/>
              <a:t> 자연어</a:t>
            </a:r>
            <a:r>
              <a:rPr kumimoji="1" lang="en-US" altLang="ko-KR"/>
              <a:t>,</a:t>
            </a:r>
            <a:r>
              <a:rPr kumimoji="1" lang="ko-KR" altLang="en-US"/>
              <a:t> 영상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일부 작업은 이미 안정화 단계에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영상분류</a:t>
            </a:r>
            <a:r>
              <a:rPr kumimoji="1" lang="en-US" altLang="ko-KR"/>
              <a:t>,</a:t>
            </a:r>
            <a:r>
              <a:rPr kumimoji="1" lang="ko-KR" altLang="en-US"/>
              <a:t> 영상인식</a:t>
            </a:r>
            <a:endParaRPr kumimoji="1" lang="en-US" altLang="ko-KR"/>
          </a:p>
          <a:p>
            <a:pPr lvl="1"/>
            <a:r>
              <a:rPr kumimoji="1" lang="en-US" altLang="ko-KR"/>
              <a:t>Keras</a:t>
            </a:r>
            <a:r>
              <a:rPr kumimoji="1" lang="ko-KR" altLang="en-US"/>
              <a:t>의 배포본에 포함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/>
              <a:t>model = keras.vgg16.VGG16()</a:t>
            </a:r>
          </a:p>
          <a:p>
            <a:pPr lvl="1"/>
            <a:r>
              <a:rPr kumimoji="1" lang="en-US" altLang="ko-KR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입출력 데이터 쌍을 구하기 어렵다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특히 출력 데이터</a:t>
            </a:r>
            <a:r>
              <a:rPr kumimoji="1" lang="en-US" altLang="ko-KR"/>
              <a:t>. </a:t>
            </a:r>
            <a:r>
              <a:rPr kumimoji="1" lang="ko-KR" altLang="en-US"/>
              <a:t>레이블링 데이터</a:t>
            </a:r>
            <a:r>
              <a:rPr kumimoji="1" lang="en-US" altLang="ko-KR"/>
              <a:t>(labeling data)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데이터 문제를 해결하기 위한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비지도 학습 </a:t>
            </a:r>
            <a:r>
              <a:rPr kumimoji="1" lang="en-US" altLang="ko-KR"/>
              <a:t>:</a:t>
            </a:r>
            <a:r>
              <a:rPr kumimoji="1" lang="ko-KR" altLang="en-US"/>
              <a:t> 모델 구조를 통해 레이블링 데이터 없이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GAN</a:t>
            </a:r>
          </a:p>
          <a:p>
            <a:endParaRPr kumimoji="1" lang="en-US" altLang="ko-KR"/>
          </a:p>
          <a:p>
            <a:r>
              <a:rPr kumimoji="1" lang="ko-KR" altLang="en-US"/>
              <a:t>강화 학습 </a:t>
            </a:r>
            <a:r>
              <a:rPr kumimoji="1" lang="en-US" altLang="ko-KR"/>
              <a:t>:</a:t>
            </a:r>
            <a:r>
              <a:rPr kumimoji="1" lang="ko-KR" altLang="en-US"/>
              <a:t> 환경과 동적으로 연동하여 레이블링 데이터를 취득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r>
              <a:rPr kumimoji="1" lang="en-US" altLang="ko-KR"/>
              <a:t>,</a:t>
            </a:r>
            <a:r>
              <a:rPr kumimoji="1" lang="ko-KR" altLang="en-US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제어값을 입력으로 하고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PUE</a:t>
            </a:r>
            <a:r>
              <a:rPr kumimoji="1" lang="ko-KR" altLang="en-US"/>
              <a:t>*를 출력으로 하여 학습</a:t>
            </a:r>
            <a:endParaRPr kumimoji="1" lang="en-US" altLang="ko-KR"/>
          </a:p>
          <a:p>
            <a:r>
              <a:rPr kumimoji="1" lang="ko-KR" altLang="en-US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</a:t>
            </a:r>
            <a:r>
              <a:rPr kumimoji="1" lang="ko-KR" altLang="en-US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*</a:t>
            </a:r>
            <a:r>
              <a:rPr kumimoji="1" lang="en-US" altLang="ko-KR" sz="1200"/>
              <a:t>PUE(Power Usage Effectiveness) : </a:t>
            </a:r>
            <a:r>
              <a:rPr kumimoji="1" lang="ko-KR" altLang="en-US" sz="120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제어값과 </a:t>
            </a:r>
            <a:r>
              <a:rPr kumimoji="1" lang="en-US" altLang="ko-KR"/>
              <a:t>PUE</a:t>
            </a:r>
            <a:r>
              <a:rPr kumimoji="1" lang="ko-KR" altLang="en-US"/>
              <a:t>의 관계를 학습</a:t>
            </a:r>
            <a:endParaRPr kumimoji="1" lang="en-US" altLang="ko-KR"/>
          </a:p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r>
              <a:rPr kumimoji="1" lang="ko-KR" altLang="en-US"/>
              <a:t>은 시뮬레이터로 사용할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미리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다양한 입력에 대한 뮬레이션으로</a:t>
            </a:r>
            <a:r>
              <a:rPr kumimoji="1" lang="en-US" altLang="ko-KR"/>
              <a:t>,</a:t>
            </a:r>
            <a:r>
              <a:rPr kumimoji="1" lang="ko-KR" altLang="en-US"/>
              <a:t> 최선의 </a:t>
            </a:r>
            <a:r>
              <a:rPr kumimoji="1" lang="en-US" altLang="ko-KR"/>
              <a:t>PUE</a:t>
            </a:r>
            <a:r>
              <a:rPr kumimoji="1" lang="ko-KR" altLang="en-US"/>
              <a:t>를 찾을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일반적인 그래픽 카드</a:t>
            </a:r>
            <a:endParaRPr kumimoji="1" lang="en-US" altLang="ko-KR" sz="2000"/>
          </a:p>
          <a:p>
            <a:r>
              <a:rPr kumimoji="1" lang="ko-KR" altLang="en-US" sz="2000"/>
              <a:t>딥러닝 학습 계산의 대부분은 단순 곱셈과 덧셈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많은 수의 노드가 개별적으로 계산된다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많은 수의 코어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en-US" altLang="ko-KR" sz="2000"/>
          </a:p>
          <a:p>
            <a:r>
              <a:rPr kumimoji="1" lang="ko-KR" altLang="en-US" sz="2000"/>
              <a:t>병렬 연산 가능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GPU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TensorFlow / Py</a:t>
            </a:r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T</a:t>
            </a:r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orch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백엔드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일반적인 그래픽 카드</a:t>
            </a:r>
            <a:endParaRPr kumimoji="1" lang="en-US" altLang="ko-KR" sz="2000"/>
          </a:p>
          <a:p>
            <a:r>
              <a:rPr kumimoji="1" lang="ko-KR" altLang="en-US" sz="2000"/>
              <a:t>딥러닝 학습 계산의 대부분은 단순 곱셈과 덧셈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많은 수의 노드가 개별적으로 계산된다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62950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TensorFlow</a:t>
            </a:r>
            <a:r>
              <a:rPr kumimoji="1" lang="ko-KR" altLang="en-US" sz="2000"/>
              <a:t>는 어느정도 난해하다</a:t>
            </a:r>
            <a:r>
              <a:rPr kumimoji="1" lang="en-US" altLang="ko-KR" sz="2000"/>
              <a:t>.</a:t>
            </a:r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로 편하게 코드 작성</a:t>
            </a:r>
            <a:endParaRPr kumimoji="1" lang="en-US" altLang="ko-KR" sz="2000"/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는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를 호출하여 실행된다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en-US" altLang="ko-KR" sz="2000"/>
              <a:t>2019</a:t>
            </a:r>
            <a:r>
              <a:rPr kumimoji="1" lang="ko-KR" altLang="en-US" sz="2000"/>
              <a:t>년 </a:t>
            </a:r>
            <a:r>
              <a:rPr kumimoji="1" lang="en-US" altLang="ko-KR" sz="2000"/>
              <a:t>9</a:t>
            </a:r>
            <a:r>
              <a:rPr kumimoji="1" lang="ko-KR" altLang="en-US" sz="2000"/>
              <a:t>월에 공식적으로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에 </a:t>
            </a:r>
            <a:r>
              <a:rPr kumimoji="1" lang="en-US" altLang="ko-KR" sz="2000"/>
              <a:t>Keras</a:t>
            </a:r>
            <a:r>
              <a:rPr kumimoji="1" lang="ko-KR" altLang="en-US" sz="2000"/>
              <a:t>가 포함되었다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</a:t>
            </a:r>
            <a:r>
              <a:rPr kumimoji="1" lang="ko-KR" altLang="en-US"/>
              <a:t>와 </a:t>
            </a:r>
            <a:r>
              <a:rPr kumimoji="1" lang="en-US" altLang="ko-KR"/>
              <a:t>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웹을 기반으로 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코드를 서버로 전달하여 실행하고</a:t>
            </a:r>
            <a:endParaRPr kumimoji="1" lang="en-US" altLang="ko-KR" sz="2000"/>
          </a:p>
          <a:p>
            <a:r>
              <a:rPr kumimoji="1" lang="ko-KR" altLang="en-US" sz="2000"/>
              <a:t>그 결과를 웹 화면으로 보여줌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작업 페이지 내에 그림도 보여주고</a:t>
            </a:r>
            <a:endParaRPr kumimoji="1" lang="en-US" altLang="ko-KR" sz="2000"/>
          </a:p>
          <a:p>
            <a:r>
              <a:rPr kumimoji="1" lang="ko-KR" altLang="en-US" sz="2000"/>
              <a:t>작업 페이지 내에 문서도 작성하고</a:t>
            </a:r>
            <a:endParaRPr kumimoji="1" lang="en-US" altLang="ko-KR" sz="20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사용자 컴에 개발 환경이 없어도 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작업 결과를 파일로 저장 가능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r>
              <a:rPr kumimoji="1" lang="en-US" altLang="ko-KR" sz="2000"/>
              <a:t>ipynb </a:t>
            </a:r>
            <a:r>
              <a:rPr kumimoji="1" lang="ko-KR" altLang="en-US" sz="200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구글의 </a:t>
            </a:r>
            <a:r>
              <a:rPr kumimoji="1" lang="en-US" altLang="ko-KR" sz="2000"/>
              <a:t>Jupyter </a:t>
            </a:r>
            <a:r>
              <a:rPr kumimoji="1" lang="ko-KR" altLang="en-US" sz="2000"/>
              <a:t>서비스</a:t>
            </a:r>
            <a:endParaRPr kumimoji="1" lang="en-US" altLang="ko-KR" sz="2000"/>
          </a:p>
          <a:p>
            <a:r>
              <a:rPr kumimoji="1" lang="ko-KR" altLang="en-US" sz="2000"/>
              <a:t>구글 계정</a:t>
            </a:r>
            <a:r>
              <a:rPr kumimoji="1" lang="en-US" altLang="ko-KR" sz="2000"/>
              <a:t>(gmail </a:t>
            </a:r>
            <a:r>
              <a:rPr kumimoji="1" lang="ko-KR" altLang="en-US" sz="2000"/>
              <a:t>계정</a:t>
            </a:r>
            <a:r>
              <a:rPr kumimoji="1" lang="en-US" altLang="ko-KR" sz="2000"/>
              <a:t>)</a:t>
            </a:r>
            <a:r>
              <a:rPr kumimoji="1" lang="ko-KR" altLang="en-US" sz="2000"/>
              <a:t> 생성 만으로 준비 끝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ko-KR" altLang="en-US" sz="2000"/>
              <a:t>무료로 </a:t>
            </a:r>
            <a:r>
              <a:rPr kumimoji="1" lang="en-US" altLang="ko-KR" sz="2000"/>
              <a:t>GPU</a:t>
            </a:r>
            <a:r>
              <a:rPr kumimoji="1" lang="ko-KR" altLang="en-US" sz="2000"/>
              <a:t> 사용 가능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lang="en-US" altLang="ko-KR" sz="1800">
                <a:hlinkClick r:id="rId2"/>
              </a:rPr>
              <a:t>https://colab.research.google.com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Colab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머신러닝 공개 문제 서비스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문제와 데이터</a:t>
            </a:r>
            <a:r>
              <a:rPr kumimoji="1" lang="en-US" altLang="ko-KR" sz="2000"/>
              <a:t>,</a:t>
            </a:r>
            <a:r>
              <a:rPr kumimoji="1" lang="ko-KR" altLang="en-US" sz="2000"/>
              <a:t> 그리고 답이 있다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무료 </a:t>
            </a:r>
            <a:r>
              <a:rPr kumimoji="1" lang="en-US" altLang="ko-KR" sz="2000"/>
              <a:t>Jupyter</a:t>
            </a:r>
            <a:r>
              <a:rPr kumimoji="1" lang="ko-KR" altLang="en-US" sz="2000"/>
              <a:t>를 사용할 수 있다</a:t>
            </a:r>
            <a:r>
              <a:rPr kumimoji="1" lang="en-US" altLang="ko-KR" sz="2000"/>
              <a:t>.</a:t>
            </a:r>
          </a:p>
          <a:p>
            <a:r>
              <a:rPr lang="en-US" altLang="ko-KR" sz="1800">
                <a:hlinkClick r:id="rId2"/>
              </a:rPr>
              <a:t>https://www.kaggle.com</a:t>
            </a:r>
            <a:endParaRPr lang="en-US" altLang="ko-KR" sz="18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Kaggle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/>
          </a:p>
          <a:p>
            <a:r>
              <a:rPr kumimoji="1" lang="en-US" altLang="ko-KR" b="1"/>
              <a:t>MSE</a:t>
            </a:r>
            <a:r>
              <a:rPr kumimoji="1" lang="en-US" altLang="ko-KR"/>
              <a:t>(Mean Squared Error)</a:t>
            </a:r>
          </a:p>
          <a:p>
            <a:r>
              <a:rPr kumimoji="1" lang="en-US" altLang="ko-KR" b="1"/>
              <a:t>CE</a:t>
            </a:r>
            <a:r>
              <a:rPr kumimoji="1" lang="en-US" altLang="ko-KR"/>
              <a:t>(Cross Entropy)</a:t>
            </a:r>
          </a:p>
          <a:p>
            <a:r>
              <a:rPr kumimoji="1" lang="en-US" altLang="ko-KR" b="1"/>
              <a:t>KL-Divergence</a:t>
            </a:r>
          </a:p>
          <a:p>
            <a:r>
              <a:rPr kumimoji="1" lang="en-US" altLang="ko-KR"/>
              <a:t>MLE(Maximum Likelihood Estimation)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Cost Function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오차에 대하여 </a:t>
            </a:r>
            <a:r>
              <a:rPr kumimoji="1" lang="en-US" altLang="ko-KR"/>
              <a:t>w</a:t>
            </a:r>
            <a:r>
              <a:rPr kumimoji="1" lang="ko-KR" altLang="en-US"/>
              <a:t>를 업데이트 시키는 알고리즘들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GD(Gradient Descent)</a:t>
            </a:r>
          </a:p>
          <a:p>
            <a:r>
              <a:rPr kumimoji="1" lang="en-US" altLang="ko-KR"/>
              <a:t>Batch GD</a:t>
            </a:r>
          </a:p>
          <a:p>
            <a:r>
              <a:rPr kumimoji="1" lang="en-US" altLang="ko-KR" b="1"/>
              <a:t>Mini-Batch GD</a:t>
            </a:r>
          </a:p>
          <a:p>
            <a:r>
              <a:rPr kumimoji="1" lang="en-US" altLang="ko-KR" b="1"/>
              <a:t>SGD</a:t>
            </a:r>
            <a:r>
              <a:rPr kumimoji="1" lang="en-US" altLang="ko-KR"/>
              <a:t>(Stochastic GD)</a:t>
            </a:r>
          </a:p>
          <a:p>
            <a:r>
              <a:rPr kumimoji="1" lang="en-US" altLang="ko-KR"/>
              <a:t>Momentum</a:t>
            </a:r>
          </a:p>
          <a:p>
            <a:r>
              <a:rPr kumimoji="1" lang="en-US" altLang="ko-KR" err="1"/>
              <a:t>AdaGrad</a:t>
            </a:r>
            <a:endParaRPr kumimoji="1" lang="en-US" altLang="ko-KR"/>
          </a:p>
          <a:p>
            <a:r>
              <a:rPr kumimoji="1" lang="en-US" altLang="ko-KR" err="1"/>
              <a:t>AdaDelta</a:t>
            </a:r>
            <a:endParaRPr kumimoji="1" lang="en-US" altLang="ko-KR"/>
          </a:p>
          <a:p>
            <a:r>
              <a:rPr kumimoji="1" lang="en-US" altLang="ko-KR"/>
              <a:t>Adam</a:t>
            </a:r>
          </a:p>
          <a:p>
            <a:r>
              <a:rPr kumimoji="1" lang="en-US" altLang="ko-KR" err="1"/>
              <a:t>RMSprop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Optimizer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err="1"/>
              <a:t>DropOut</a:t>
            </a:r>
            <a:endParaRPr kumimoji="1" lang="en-US" altLang="ko-KR"/>
          </a:p>
          <a:p>
            <a:r>
              <a:rPr kumimoji="1" lang="en-US" altLang="ko-KR" b="1"/>
              <a:t>BN</a:t>
            </a:r>
            <a:r>
              <a:rPr kumimoji="1" lang="en-US" altLang="ko-KR"/>
              <a:t>(Batch Normalization)</a:t>
            </a:r>
          </a:p>
          <a:p>
            <a:r>
              <a:rPr kumimoji="1" lang="en-US" altLang="ko-KR"/>
              <a:t>Regularization</a:t>
            </a:r>
          </a:p>
          <a:p>
            <a:endParaRPr kumimoji="1" lang="en-US" altLang="ko-KR"/>
          </a:p>
          <a:p>
            <a:r>
              <a:rPr kumimoji="1" lang="en-US" altLang="ko-KR"/>
              <a:t>Data Augmentation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Overfitting</a:t>
            </a:r>
            <a:r>
              <a:rPr kumimoji="1" lang="ko-KR" altLang="en-US"/>
              <a:t> 방지법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227" y="3726425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en.wikipedia.org</a:t>
            </a:r>
            <a:r>
              <a:rPr lang="en" sz="600"/>
              <a:t>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04" y="4195627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sigmoid ( = logistics)</a:t>
            </a:r>
          </a:p>
          <a:p>
            <a:endParaRPr kumimoji="1" lang="en-US" altLang="ko-KR"/>
          </a:p>
          <a:p>
            <a:r>
              <a:rPr kumimoji="1" lang="en-US" altLang="ko-KR" err="1"/>
              <a:t>Tanh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 b="1" err="1"/>
              <a:t>ReLU</a:t>
            </a:r>
            <a:endParaRPr kumimoji="1" lang="en-US" altLang="ko-KR" b="1"/>
          </a:p>
          <a:p>
            <a:endParaRPr kumimoji="1" lang="en-US" altLang="ko-KR"/>
          </a:p>
          <a:p>
            <a:r>
              <a:rPr kumimoji="1" lang="en-US" altLang="ko-KR"/>
              <a:t>Leaky </a:t>
            </a:r>
            <a:r>
              <a:rPr kumimoji="1" lang="en-US" altLang="ko-KR" err="1"/>
              <a:t>ReLU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stats.stackexchange.com</a:t>
            </a:r>
            <a:r>
              <a:rPr lang="en" sz="600"/>
              <a:t>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가중치가 변경되는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www.quora.com</a:t>
            </a:r>
            <a:r>
              <a:rPr lang="en" sz="600"/>
              <a:t>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activation function</a:t>
            </a:r>
            <a:r>
              <a:rPr kumimoji="1" lang="ko-KR" altLang="en-US"/>
              <a:t>중의 하나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최종 출력층에 사용되며</a:t>
            </a:r>
            <a:r>
              <a:rPr kumimoji="1" lang="en-US" altLang="ko-KR"/>
              <a:t>,</a:t>
            </a:r>
            <a:r>
              <a:rPr kumimoji="1" lang="ko-KR" altLang="en-US"/>
              <a:t> 여러개의 출력 노드의 합 중에 비중의 값으로 나타낸다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확률 처럼 표현된다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err="1"/>
              <a:t>SoftMax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www.jianshu.com</a:t>
            </a:r>
            <a:r>
              <a:rPr lang="en" sz="600"/>
              <a:t>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37" y="3405500"/>
            <a:ext cx="2796663" cy="24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함수가 학습될 바를 정의한 비용함수의 값이 최소로 하기 위해 가중치를 업데이트 하기 위한 알고리즘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Gradient Descent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smtClean="0"/>
              <a:t>경사</a:t>
            </a:r>
            <a:endParaRPr kumimoji="1" lang="ko-KR" altLang="en-US" sz="1400"/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출력된 값과 원하는 값과의 차이를 가지고 그 전의 </a:t>
            </a:r>
            <a:r>
              <a:rPr kumimoji="1" lang="en-US" altLang="ko-KR"/>
              <a:t>w</a:t>
            </a:r>
            <a:r>
              <a:rPr kumimoji="1" lang="ko-KR" altLang="en-US"/>
              <a:t> 값들을 변경하는 알고리즘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뒤에서부터 그 오차의 값이 전파된다는 이름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실제 변경되는 값의 크기는 </a:t>
            </a:r>
            <a:r>
              <a:rPr kumimoji="1" lang="en-US" altLang="ko-KR"/>
              <a:t>GD</a:t>
            </a:r>
            <a:r>
              <a:rPr kumimoji="1" lang="ko-KR" altLang="en-US"/>
              <a:t>로 결정됨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BackPropagation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IRIS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4</a:t>
            </a:r>
            <a:r>
              <a:rPr kumimoji="1" lang="ko-KR" altLang="en-US" sz="2000"/>
              <a:t>개의 입력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en-US" altLang="ko-KR" sz="2000"/>
              <a:t>3</a:t>
            </a:r>
            <a:r>
              <a:rPr kumimoji="1" lang="ko-KR" altLang="en-US" sz="2000"/>
              <a:t> 종류로 분류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IRIS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영상은 픽셀로 구성됨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https://bwessay.tistory.com/90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>
                <a:hlinkClick r:id="rId2"/>
              </a:rPr>
              <a:t>https://thebook.io/006796/ch01/02/01_01/</a:t>
            </a:r>
            <a:endParaRPr lang="en" sz="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칼라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</a:t>
            </a:r>
            <a:r>
              <a:rPr kumimoji="1" lang="en-US" altLang="ko-KR"/>
              <a:t>3</a:t>
            </a:r>
            <a:r>
              <a:rPr kumimoji="1" lang="ko-KR" altLang="en-US"/>
              <a:t>개의 색깔</a:t>
            </a:r>
            <a:r>
              <a:rPr kumimoji="1" lang="en-US" altLang="ko-KR"/>
              <a:t> Red, Green, Blue</a:t>
            </a:r>
            <a:r>
              <a:rPr kumimoji="1" lang="ko-KR" altLang="en-US"/>
              <a:t>을 표시한 </a:t>
            </a:r>
            <a:r>
              <a:rPr kumimoji="1" lang="en-US" altLang="ko-KR"/>
              <a:t>3</a:t>
            </a:r>
            <a:r>
              <a:rPr kumimoji="1" lang="ko-KR" altLang="en-US"/>
              <a:t>개의 값으로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가로 세로로 배열된 픽셀의 값을 숫자로 표시한 데이터</a:t>
            </a:r>
            <a:endParaRPr kumimoji="1" lang="en-US" altLang="ko-KR"/>
          </a:p>
          <a:p>
            <a:r>
              <a:rPr kumimoji="1" lang="ko-KR" altLang="en-US"/>
              <a:t>단지 숫자들이다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모니터에서는 픽셀의 값에 따라 밝기 혹은 색깔로 표시하여 보여준다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https://www.howtogeek.com/130826/how-to-fix-a-stuck-pixel-on-an-lcd-monitor/</a:t>
            </a:r>
            <a:endParaRPr lang="en" sz="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bitmap</a:t>
            </a:r>
            <a:r>
              <a:rPr kumimoji="1" lang="ko-KR" altLang="en-US"/>
              <a:t>은 </a:t>
            </a:r>
            <a:r>
              <a:rPr kumimoji="1" lang="en-US" altLang="ko-KR"/>
              <a:t>pixel</a:t>
            </a:r>
            <a:r>
              <a:rPr kumimoji="1" lang="ko-KR" altLang="en-US"/>
              <a:t> 값 그대로 저장</a:t>
            </a:r>
            <a:endParaRPr kumimoji="1" lang="en-US" altLang="ko-KR"/>
          </a:p>
          <a:p>
            <a:r>
              <a:rPr kumimoji="1" lang="en-US" altLang="ko-KR"/>
              <a:t>gif, jpeg, png</a:t>
            </a:r>
            <a:r>
              <a:rPr kumimoji="1" lang="ko-KR" altLang="en-US"/>
              <a:t> 등은 압축하여 저장한 것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MNIST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필기체 숫자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r>
              <a:rPr kumimoji="1" lang="en-US" altLang="ko-KR" sz="2000"/>
              <a:t>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endParaRPr kumimoji="1" lang="en-US" altLang="ko-KR" sz="20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784</a:t>
            </a:r>
            <a:r>
              <a:rPr kumimoji="1" lang="ko-KR" altLang="en-US" sz="2000"/>
              <a:t>개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종류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r>
              <a:rPr kumimoji="1" lang="ko-KR" altLang="en-US"/>
              <a:t>와 </a:t>
            </a:r>
            <a:r>
              <a:rPr kumimoji="1" lang="en-US" altLang="ko-KR"/>
              <a:t>pooling</a:t>
            </a:r>
            <a:r>
              <a:rPr kumimoji="1" lang="ko-KR" altLang="en-US"/>
              <a:t>을 반복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에 적용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CNN(Convolutional NN)</a:t>
            </a:r>
            <a:r>
              <a:rPr kumimoji="1" lang="ko-KR" altLang="en-US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/>
              <a:t>사람눈에는 특정 모양에 반응하는 신경세포들이 있다.</a:t>
            </a: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모양의 자극이 있으면 그 결과가 최대가 된다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모양이 있는 지 찾아낸다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</a:t>
            </a:r>
            <a:r>
              <a:rPr kumimoji="1" lang="ko-KR" altLang="en-US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적용 시의 이동 칸 수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보통은 </a:t>
            </a:r>
            <a:r>
              <a:rPr lang="en-US" altLang="ko-KR"/>
              <a:t>1.</a:t>
            </a:r>
            <a:r>
              <a:rPr lang="ko-KR" altLang="en-US"/>
              <a:t> </a:t>
            </a:r>
            <a:endParaRPr lang="en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Stride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1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필터 특성상 이미지가 작아지는 것을 방지하기 위해 원 이미지를 키우는 것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Padding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35" y="3667432"/>
            <a:ext cx="2367925" cy="23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3500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Max Pooling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</a:t>
            </a:r>
            <a:r>
              <a:rPr kumimoji="1" lang="ko-KR" altLang="en-US"/>
              <a:t> 필터와</a:t>
            </a:r>
            <a:r>
              <a:rPr kumimoji="1" lang="en-US" altLang="ko-KR"/>
              <a:t> pooling</a:t>
            </a:r>
            <a:r>
              <a:rPr kumimoji="1" lang="ko-KR" altLang="en-US"/>
              <a:t>이 반복하여 </a:t>
            </a:r>
            <a:r>
              <a:rPr kumimoji="1" lang="en-US" altLang="ko-KR"/>
              <a:t>feature </a:t>
            </a:r>
            <a:r>
              <a:rPr kumimoji="1" lang="ko-KR" altLang="en-US"/>
              <a:t>추출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로 분류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이미지 처리에 뛰어남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이미지 외의 것에도 좋은 성능을 보임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대상을 미리 정해진 클래스</a:t>
            </a:r>
            <a:r>
              <a:rPr kumimoji="1" lang="en-US" altLang="ko-KR"/>
              <a:t>(class)</a:t>
            </a:r>
            <a:r>
              <a:rPr kumimoji="1" lang="ko-KR" altLang="en-US"/>
              <a:t>로 분류하는 작업</a:t>
            </a:r>
            <a:endParaRPr kumimoji="1" lang="en-US" altLang="ko-KR"/>
          </a:p>
          <a:p>
            <a:r>
              <a:rPr kumimoji="1" lang="ko-KR" altLang="en-US"/>
              <a:t>영상의 경우 해당 영상이 무엇인지 인식하는 작업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=""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/>
              <a:t>https://</a:t>
            </a:r>
            <a:r>
              <a:rPr kumimoji="1" lang="en" altLang="ko-KR" sz="1000" err="1"/>
              <a:t>www.mathworks.com</a:t>
            </a:r>
            <a:r>
              <a:rPr kumimoji="1" lang="en" altLang="ko-KR" sz="1000"/>
              <a:t>/solutions/deep-learning/convolutional-neural-</a:t>
            </a:r>
            <a:r>
              <a:rPr kumimoji="1" lang="en" altLang="ko-KR" sz="1000" err="1"/>
              <a:t>network.html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일반적인 사물의 영상의 데이터셋</a:t>
            </a:r>
            <a:endParaRPr kumimoji="1" lang="en-US" altLang="ko-KR"/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</a:t>
            </a:r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=""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4"/>
              </a:rPr>
              <a:t>http://image-net.org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입력은 영상 데이터 자체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 노드의 수는 영상 데이터의 값 갯수와 같다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클래스의 갯수 만큼의 출력 노드</a:t>
            </a:r>
            <a:endParaRPr kumimoji="1" lang="en-US" altLang="ko-KR"/>
          </a:p>
          <a:p>
            <a:r>
              <a:rPr kumimoji="1" lang="ko-KR" altLang="en-US"/>
              <a:t>출력된 값은 </a:t>
            </a:r>
            <a:r>
              <a:rPr kumimoji="1" lang="en-US" altLang="ko-KR"/>
              <a:t>0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사이의 값을 가진다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가장 큰 값을 갖는 노드에 해당하는 클래스로 분류된다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 </a:t>
            </a:r>
            <a:r>
              <a:rPr kumimoji="1" lang="en-US" altLang="ko-KR"/>
              <a:t>–</a:t>
            </a:r>
            <a:r>
              <a:rPr kumimoji="1" lang="ko-KR" altLang="en-US"/>
              <a:t> 찾았다</a:t>
            </a:r>
            <a:r>
              <a:rPr kumimoji="1" lang="en-US" altLang="ko-KR"/>
              <a:t>!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완숙된 상태</a:t>
            </a:r>
            <a:endParaRPr kumimoji="1" lang="en-US" altLang="ko-KR"/>
          </a:p>
          <a:p>
            <a:r>
              <a:rPr kumimoji="1" lang="en-US" altLang="ko-KR"/>
              <a:t>Keras</a:t>
            </a:r>
            <a:r>
              <a:rPr kumimoji="1" lang="ko-KR" altLang="en-US"/>
              <a:t>를 설치하면 </a:t>
            </a:r>
            <a:r>
              <a:rPr kumimoji="1" lang="en-US" altLang="ko-KR"/>
              <a:t>VGG</a:t>
            </a:r>
            <a:r>
              <a:rPr kumimoji="1" lang="ko-KR" altLang="en-US"/>
              <a:t>나 </a:t>
            </a:r>
            <a:r>
              <a:rPr kumimoji="1" lang="en-US" altLang="ko-KR"/>
              <a:t>ResNet</a:t>
            </a:r>
            <a:r>
              <a:rPr kumimoji="1" lang="ko-KR" altLang="en-US"/>
              <a:t>이 </a:t>
            </a:r>
            <a:r>
              <a:rPr kumimoji="1" lang="en-US" altLang="ko-KR"/>
              <a:t>default</a:t>
            </a:r>
            <a:r>
              <a:rPr kumimoji="1" lang="ko-KR" altLang="en-US"/>
              <a:t>로 포함되어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그냥 가져다 사용하면 되는 수준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r>
              <a:rPr kumimoji="1" lang="ko-KR" altLang="en-US"/>
              <a:t> 데이터셋을 가지고 겨루는 대회</a:t>
            </a:r>
            <a:endParaRPr kumimoji="1" lang="en-US" altLang="ko-KR"/>
          </a:p>
          <a:p>
            <a:r>
              <a:rPr kumimoji="1" lang="en-US" altLang="ko-KR"/>
              <a:t>ImageNet Large Scale Visual Recognition Competition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r>
              <a:rPr kumimoji="1" lang="ko-KR" altLang="en-US"/>
              <a:t>에서 우승한 </a:t>
            </a:r>
            <a:r>
              <a:rPr kumimoji="1" lang="en-US" altLang="ko-KR"/>
              <a:t>VGG, ResNet</a:t>
            </a:r>
            <a:r>
              <a:rPr kumimoji="1" lang="ko-KR" altLang="en-US"/>
              <a:t> 등의 모델이 공개되어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구조 뿐 아니라 학습된 모델도 공개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가져다 사용할 수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은 </a:t>
            </a:r>
            <a:r>
              <a:rPr kumimoji="1" lang="en-US" altLang="ko-KR"/>
              <a:t>2</a:t>
            </a:r>
            <a:r>
              <a:rPr kumimoji="1" lang="ko-KR" altLang="en-US"/>
              <a:t>개의 부분으로 구분된다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feature extraction : conv layer + pooling layer</a:t>
            </a:r>
          </a:p>
          <a:p>
            <a:pPr lvl="1"/>
            <a:r>
              <a:rPr kumimoji="1" lang="en-US" altLang="ko-KR"/>
              <a:t>classification : fully connected layer</a:t>
            </a:r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대부분은 </a:t>
            </a:r>
            <a:r>
              <a:rPr kumimoji="1" lang="en-US" altLang="ko-KR"/>
              <a:t>CNN</a:t>
            </a:r>
            <a:r>
              <a:rPr kumimoji="1" lang="ko-KR" altLang="en-US"/>
              <a:t>을 사용한다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우승했던 만큼 </a:t>
            </a:r>
            <a:r>
              <a:rPr kumimoji="1" lang="en-US" altLang="ko-KR"/>
              <a:t>CNN</a:t>
            </a:r>
            <a:r>
              <a:rPr kumimoji="1" lang="ko-KR" altLang="en-US"/>
              <a:t>의 </a:t>
            </a:r>
            <a:r>
              <a:rPr kumimoji="1" lang="en-US" altLang="ko-KR"/>
              <a:t>2</a:t>
            </a:r>
            <a:r>
              <a:rPr kumimoji="1" lang="ko-KR" altLang="en-US"/>
              <a:t>개 기능이 좋다고 볼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특질 추출기능도 우수하고 분류 기능도 우수하고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실무에서 사용하는 데이터는 </a:t>
            </a:r>
            <a:r>
              <a:rPr kumimoji="1" lang="en-US" altLang="ko-KR"/>
              <a:t>ImageNet</a:t>
            </a:r>
            <a:r>
              <a:rPr kumimoji="1" lang="ko-KR" altLang="en-US"/>
              <a:t>의 클래스와 다르다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이런 이유로 </a:t>
            </a:r>
            <a:r>
              <a:rPr kumimoji="1" lang="en-US" altLang="ko-KR"/>
              <a:t>DNN</a:t>
            </a:r>
            <a:r>
              <a:rPr kumimoji="1" lang="ko-KR" altLang="en-US"/>
              <a:t>의 출력층의 노드 수가 다를 수 밖에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클래스의 분류를 그대로 사용할 수 없다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커스텀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우승한 모델의 우수한 특질 추출 기능을 재활용 하자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대신 분류 기능은 다시 학습시키자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부분을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Transfer Learning</a:t>
            </a:r>
          </a:p>
          <a:p>
            <a:r>
              <a:rPr kumimoji="1" lang="ko-KR" altLang="en-US"/>
              <a:t>학습된 모델을 가져와 다시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분류하는 부분만 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167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익었다</a:t>
            </a:r>
            <a:r>
              <a:rPr lang="en"/>
              <a:t> </a:t>
            </a:r>
            <a:r>
              <a:rPr lang="ko-KR" altLang="en-US"/>
              <a:t>분류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2014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2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일반 </a:t>
            </a:r>
            <a:r>
              <a:rPr kumimoji="1" lang="en-US" altLang="ko-KR"/>
              <a:t>CNN</a:t>
            </a:r>
          </a:p>
          <a:p>
            <a:r>
              <a:rPr kumimoji="1" lang="en-US" altLang="ko-KR"/>
              <a:t>21</a:t>
            </a:r>
            <a:r>
              <a:rPr kumimoji="1" lang="ko-KR" altLang="en-US"/>
              <a:t>개의 </a:t>
            </a:r>
            <a:r>
              <a:rPr kumimoji="1" lang="en-US" altLang="ko-KR"/>
              <a:t>layer</a:t>
            </a:r>
            <a:r>
              <a:rPr kumimoji="1" lang="ko-KR" altLang="en-US"/>
              <a:t>를 갖는다</a:t>
            </a:r>
            <a:r>
              <a:rPr kumimoji="1" lang="en-US" altLang="ko-KR"/>
              <a:t>.</a:t>
            </a:r>
            <a:r>
              <a:rPr kumimoji="1" lang="ko-KR" altLang="en-US"/>
              <a:t> 학습 대상 </a:t>
            </a:r>
            <a:r>
              <a:rPr kumimoji="1" lang="en-US" altLang="ko-KR"/>
              <a:t>weight</a:t>
            </a:r>
            <a:r>
              <a:rPr kumimoji="1" lang="ko-KR" altLang="en-US"/>
              <a:t>는대략 </a:t>
            </a:r>
            <a:r>
              <a:rPr kumimoji="1" lang="en-US" altLang="ko-KR"/>
              <a:t>1</a:t>
            </a:r>
            <a:r>
              <a:rPr kumimoji="1" lang="ko-KR" altLang="en-US"/>
              <a:t>억 </a:t>
            </a:r>
            <a:r>
              <a:rPr kumimoji="1" lang="en-US" altLang="ko-KR"/>
              <a:t>4</a:t>
            </a:r>
            <a:r>
              <a:rPr kumimoji="1" lang="ko-KR" altLang="en-US"/>
              <a:t>천만개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모델 파일 크기는 약 </a:t>
            </a:r>
            <a:r>
              <a:rPr kumimoji="1" lang="en-US" altLang="ko-KR"/>
              <a:t>500M</a:t>
            </a:r>
          </a:p>
          <a:p>
            <a:endParaRPr kumimoji="1" lang="en-US" altLang="ko-KR"/>
          </a:p>
          <a:p>
            <a:r>
              <a:rPr kumimoji="1" lang="en-US" altLang="ko-KR"/>
              <a:t>pooling </a:t>
            </a:r>
            <a:r>
              <a:rPr kumimoji="1" lang="ko-KR" altLang="en-US"/>
              <a:t>레이어를 제외하고 모두 </a:t>
            </a:r>
            <a:r>
              <a:rPr kumimoji="1" lang="en-US" altLang="ko-KR"/>
              <a:t>16</a:t>
            </a:r>
            <a:r>
              <a:rPr kumimoji="1" lang="ko-KR" altLang="en-US"/>
              <a:t>개의 레이어가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 16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268230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135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디렉토리 구조가 레이블링을 대신함</a:t>
            </a:r>
            <a:endParaRPr kumimoji="1" lang="en-US" altLang="ko-KR"/>
          </a:p>
          <a:p>
            <a:r>
              <a:rPr kumimoji="1" lang="ko-KR" altLang="en-US"/>
              <a:t>데이터 홈 폴더 밑에 </a:t>
            </a:r>
            <a:r>
              <a:rPr kumimoji="1" lang="en-US" altLang="ko-KR"/>
              <a:t>2</a:t>
            </a:r>
            <a:r>
              <a:rPr kumimoji="1" lang="ko-KR" altLang="en-US"/>
              <a:t>개의 폴더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train, test</a:t>
            </a:r>
          </a:p>
          <a:p>
            <a:r>
              <a:rPr kumimoji="1" lang="en-US" altLang="ko-KR"/>
              <a:t>train</a:t>
            </a:r>
            <a:r>
              <a:rPr kumimoji="1" lang="ko-KR" altLang="en-US"/>
              <a:t>과  </a:t>
            </a:r>
            <a:r>
              <a:rPr kumimoji="1" lang="en-US" altLang="ko-KR"/>
              <a:t>test </a:t>
            </a:r>
            <a:r>
              <a:rPr kumimoji="1" lang="ko-KR" altLang="en-US"/>
              <a:t>밑에 각각의 클래스 이름의 폴더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클래스에 해당하는 폴더 안에 이미지 파일이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1000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원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3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새로 학습 시의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3</a:t>
            </a:r>
            <a:r>
              <a:rPr kumimoji="1" lang="ko-KR" altLang="en-US" sz="120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VGG16</a:t>
            </a:r>
            <a:r>
              <a:rPr kumimoji="1" lang="ko-KR" altLang="en-US"/>
              <a:t>의 입력은 </a:t>
            </a:r>
            <a:r>
              <a:rPr kumimoji="1" lang="en-US" altLang="ko-KR"/>
              <a:t>224x224</a:t>
            </a:r>
            <a:r>
              <a:rPr kumimoji="1" lang="ko-KR" altLang="en-US"/>
              <a:t>의 크기로 고정되어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이미지 파일을 로딩하고 이 사이즈로 크기 조절을 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따로 준비하지 않는다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를 사용하면 폴더 이름을 레이블링으로 사용한다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/>
              <a:t>train/cured </a:t>
            </a:r>
            <a:r>
              <a:rPr kumimoji="1" lang="ko-KR" altLang="en-US"/>
              <a:t>밑의 모든 파일은 </a:t>
            </a:r>
            <a:r>
              <a:rPr kumimoji="1" lang="en-US" altLang="ko-KR"/>
              <a:t>‘cured’</a:t>
            </a:r>
            <a:r>
              <a:rPr kumimoji="1" lang="ko-KR" altLang="en-US"/>
              <a:t> 클래스에 속함</a:t>
            </a:r>
            <a:endParaRPr kumimoji="1" lang="en-US" altLang="ko-KR"/>
          </a:p>
          <a:p>
            <a:r>
              <a:rPr kumimoji="1" lang="en-US" altLang="ko-KR"/>
              <a:t>train/decayed</a:t>
            </a:r>
            <a:r>
              <a:rPr kumimoji="1" lang="ko-KR" altLang="en-US"/>
              <a:t> 밑의 모든 파일은  </a:t>
            </a:r>
            <a:r>
              <a:rPr kumimoji="1" lang="en-US" altLang="ko-KR"/>
              <a:t>‘decayed’</a:t>
            </a:r>
            <a:r>
              <a:rPr kumimoji="1" lang="ko-KR" altLang="en-US"/>
              <a:t> 클래스에 속함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에서 기능 제공</a:t>
            </a:r>
            <a:endParaRPr kumimoji="1" lang="en-US" altLang="ko-KR"/>
          </a:p>
          <a:p>
            <a:r>
              <a:rPr kumimoji="1" lang="ko-KR" altLang="en-US"/>
              <a:t>데이터 부족을 극복하기 위해 위치 이동</a:t>
            </a:r>
            <a:r>
              <a:rPr kumimoji="1" lang="en-US" altLang="ko-KR"/>
              <a:t>,</a:t>
            </a:r>
            <a:r>
              <a:rPr kumimoji="1" lang="ko-KR" altLang="en-US"/>
              <a:t> 회전</a:t>
            </a:r>
            <a:r>
              <a:rPr kumimoji="1" lang="en-US" altLang="ko-KR"/>
              <a:t>,</a:t>
            </a:r>
            <a:r>
              <a:rPr kumimoji="1" lang="ko-KR" altLang="en-US"/>
              <a:t> 좌우반전등의 변화를 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분류를 위해 ‘크기를 재서 기준 크기를 가지고 구별’</a:t>
            </a:r>
            <a:r>
              <a:rPr kumimoji="1" lang="en-US" altLang="ko-KR"/>
              <a:t> ←model</a:t>
            </a:r>
          </a:p>
          <a:p>
            <a:endParaRPr kumimoji="1" lang="en-US" altLang="ko-KR"/>
          </a:p>
          <a:p>
            <a:r>
              <a:rPr kumimoji="1" lang="ko-KR" altLang="en-US"/>
              <a:t>학습 시키려면 사과 </a:t>
            </a:r>
            <a:r>
              <a:rPr kumimoji="1" lang="en-US" altLang="ko-KR"/>
              <a:t>2</a:t>
            </a:r>
            <a:r>
              <a:rPr kumimoji="1" lang="ko-KR" altLang="en-US"/>
              <a:t>상자가 필요</a:t>
            </a:r>
            <a:r>
              <a:rPr kumimoji="1" lang="en-US" altLang="ko-KR"/>
              <a:t>.</a:t>
            </a:r>
            <a:r>
              <a:rPr kumimoji="1" lang="ko-KR" altLang="en-US"/>
              <a:t> 익은거 상자</a:t>
            </a:r>
            <a:r>
              <a:rPr kumimoji="1" lang="en-US" altLang="ko-KR"/>
              <a:t>, </a:t>
            </a:r>
            <a:r>
              <a:rPr kumimoji="1" lang="ko-KR" altLang="en-US"/>
              <a:t>안익은거 상자</a:t>
            </a:r>
            <a:r>
              <a:rPr kumimoji="1" lang="en-US" altLang="ko-KR"/>
              <a:t>. ←training set</a:t>
            </a:r>
          </a:p>
          <a:p>
            <a:endParaRPr kumimoji="1" lang="en-US" altLang="ko-KR"/>
          </a:p>
          <a:p>
            <a:r>
              <a:rPr kumimoji="1" lang="ko-KR" altLang="en-US"/>
              <a:t>여러번 반복해서</a:t>
            </a:r>
            <a:r>
              <a:rPr kumimoji="1" lang="en-US" altLang="ko-KR"/>
              <a:t>, ← iteration, step,</a:t>
            </a:r>
            <a:r>
              <a:rPr kumimoji="1" lang="ko-KR" altLang="en-US"/>
              <a:t> </a:t>
            </a:r>
            <a:r>
              <a:rPr kumimoji="1" lang="en-US" altLang="ko-KR"/>
              <a:t>epoch</a:t>
            </a:r>
          </a:p>
          <a:p>
            <a:endParaRPr kumimoji="1" lang="en-US" altLang="ko-KR"/>
          </a:p>
          <a:p>
            <a:r>
              <a:rPr kumimoji="1" lang="ko-KR" altLang="en-US"/>
              <a:t>원하는 기준 크기를 찾아냄</a:t>
            </a:r>
            <a:r>
              <a:rPr kumimoji="1" lang="en-US" altLang="ko-KR"/>
              <a:t>. ← learning, training</a:t>
            </a:r>
          </a:p>
          <a:p>
            <a:endParaRPr kumimoji="1" lang="en-US" altLang="ko-KR"/>
          </a:p>
          <a:p>
            <a:r>
              <a:rPr kumimoji="1" lang="ko-KR" altLang="en-US"/>
              <a:t>그리고 구분 안된 바구니에 적용</a:t>
            </a:r>
            <a:r>
              <a:rPr kumimoji="1" lang="en-US" altLang="ko-KR"/>
              <a:t>. ← test set, evaluation set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2015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</a:t>
            </a:r>
            <a:r>
              <a:rPr kumimoji="1" lang="en-US" altLang="ko-KR"/>
              <a:t>CNN</a:t>
            </a:r>
          </a:p>
          <a:p>
            <a:r>
              <a:rPr kumimoji="1" lang="ko-KR" altLang="en-US"/>
              <a:t>많은 레이어가 있으며</a:t>
            </a:r>
            <a:r>
              <a:rPr kumimoji="1" lang="en-US" altLang="ko-KR"/>
              <a:t>weight</a:t>
            </a:r>
            <a:r>
              <a:rPr kumimoji="1" lang="ko-KR" altLang="en-US"/>
              <a:t>의 갯수는 약 </a:t>
            </a:r>
            <a:r>
              <a:rPr kumimoji="1" lang="en-US" altLang="ko-KR"/>
              <a:t>2500</a:t>
            </a:r>
            <a:r>
              <a:rPr kumimoji="1" lang="ko-KR" altLang="en-US"/>
              <a:t>만개</a:t>
            </a:r>
            <a:endParaRPr kumimoji="1" lang="en-US" altLang="ko-KR"/>
          </a:p>
          <a:p>
            <a:r>
              <a:rPr kumimoji="1" lang="ko-KR" altLang="en-US"/>
              <a:t>모델 파일의 크기는 약 </a:t>
            </a:r>
            <a:r>
              <a:rPr kumimoji="1" lang="en-US" altLang="ko-KR"/>
              <a:t>100M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레이어 간에 링크가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입력과 출력은 </a:t>
            </a:r>
            <a:r>
              <a:rPr kumimoji="1" lang="en-US" altLang="ko-KR"/>
              <a:t>VGG16</a:t>
            </a:r>
            <a:r>
              <a:rPr kumimoji="1" lang="ko-KR" altLang="en-US"/>
              <a:t>과 동일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상태를 가지고 있고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다음 연산때 그 상태가 입력으로 사용된다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RNN(Recurrent 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 smtClean="0"/>
              <a:t>[h, e, l, l, o]</a:t>
            </a:r>
            <a:r>
              <a:rPr kumimoji="1" lang="ko-KR" altLang="en-US" smtClean="0"/>
              <a:t>의 학습 예</a:t>
            </a:r>
            <a:endParaRPr kumimoji="1" lang="en-US" altLang="ko-KR" dirty="0" smtClean="0"/>
          </a:p>
          <a:p>
            <a:pPr lvl="1"/>
            <a:r>
              <a:rPr kumimoji="1" lang="en-US" altLang="ko-KR" dirty="0"/>
              <a:t>h</a:t>
            </a:r>
            <a:r>
              <a:rPr kumimoji="1" lang="en-US" altLang="ko-KR" dirty="0" smtClean="0"/>
              <a:t> -&gt; e</a:t>
            </a:r>
          </a:p>
          <a:p>
            <a:pPr lvl="1"/>
            <a:r>
              <a:rPr kumimoji="1" lang="en-US" altLang="ko-KR" dirty="0"/>
              <a:t>e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/>
              <a:t>l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 smtClean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smtClean="0"/>
              <a:t>첫 번 째</a:t>
            </a:r>
            <a:r>
              <a:rPr kumimoji="1" lang="en-US" altLang="ko-KR" dirty="0" smtClean="0"/>
              <a:t> l</a:t>
            </a:r>
            <a:r>
              <a:rPr kumimoji="1" lang="ko-KR" altLang="en-US" smtClean="0"/>
              <a:t>일때와 두번째 </a:t>
            </a:r>
            <a:r>
              <a:rPr kumimoji="1" lang="en-US" altLang="ko-KR" dirty="0" smtClean="0"/>
              <a:t>l</a:t>
            </a:r>
            <a:r>
              <a:rPr kumimoji="1" lang="ko-KR" altLang="en-US" smtClean="0"/>
              <a:t>일 때의 출력이 다르다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입출력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기계 번역에 사용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" y="249529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drive.google.com</a:t>
            </a:r>
            <a:r>
              <a:rPr lang="en" sz="600" dirty="0"/>
              <a:t>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RNN</a:t>
            </a:r>
            <a:r>
              <a:rPr kumimoji="1" lang="ko-KR" altLang="en-US" dirty="0" smtClean="0"/>
              <a:t>의 단점을 보완한 모델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</a:t>
            </a:r>
            <a:r>
              <a:rPr lang="en" sz="600" dirty="0" err="1"/>
              <a:t>colah.github.io</a:t>
            </a:r>
            <a:r>
              <a:rPr lang="en" sz="600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개의 단어들이 있다면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무식하게 </a:t>
            </a:r>
            <a:r>
              <a:rPr kumimoji="1" lang="en-US" altLang="ko-KR" dirty="0" smtClean="0"/>
              <a:t>one-hot </a:t>
            </a:r>
            <a:r>
              <a:rPr kumimoji="1" lang="ko-KR" altLang="en-US" dirty="0" smtClean="0"/>
              <a:t>벡터로 표현하면 </a:t>
            </a:r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이를 적은 차원으로 표현해 보자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차원을 </a:t>
            </a:r>
            <a:r>
              <a:rPr kumimoji="1" lang="en-US" altLang="ko-KR" dirty="0" smtClean="0"/>
              <a:t>100</a:t>
            </a:r>
            <a:r>
              <a:rPr kumimoji="1" lang="ko-KR" altLang="en-US" dirty="0" smtClean="0"/>
              <a:t>차원 처럼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단어를 표현하는 방법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구조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https://www.slideshare.net/JunKim22/spark-zeppelin-77273056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작은 차원으로 임베딩된 결과는 단어간의 관계를 갖는다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임베딩된 결과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강화 학습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 smtClean="0"/>
              <a:t>강화학습에 </a:t>
            </a:r>
            <a:r>
              <a:rPr kumimoji="1" lang="en-US" altLang="ko-KR" dirty="0" smtClean="0"/>
              <a:t>DNN</a:t>
            </a:r>
            <a:r>
              <a:rPr kumimoji="1" lang="ko-KR" altLang="en-US" dirty="0" smtClean="0"/>
              <a:t>을 사용한 것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DQN(Deep Q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</a:t>
            </a:r>
            <a:r>
              <a:rPr lang="en" sz="600" dirty="0" err="1"/>
              <a:t>deview</a:t>
            </a:r>
            <a:r>
              <a:rPr lang="en" sz="600" dirty="0"/>
              <a:t>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사용은 동일</a:t>
            </a:r>
            <a:endParaRPr kumimoji="1" lang="en-US" altLang="ko-KR"/>
          </a:p>
          <a:p>
            <a:r>
              <a:rPr kumimoji="1" lang="ko-KR" altLang="en-US"/>
              <a:t>학습에 필요한 데이터를 동적으로 생성</a:t>
            </a:r>
            <a:endParaRPr kumimoji="1" lang="en-US" altLang="ko-KR"/>
          </a:p>
          <a:p>
            <a:r>
              <a:rPr kumimoji="1" lang="ko-KR" altLang="en-US"/>
              <a:t>시뮬레이터를 사용하여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3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임도형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않좋다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 Translation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Discriminator. </a:t>
            </a:r>
            <a:r>
              <a:rPr kumimoji="1" lang="ko-KR" altLang="en-US" sz="1400"/>
              <a:t>판별기</a:t>
            </a:r>
            <a:r>
              <a:rPr kumimoji="1" lang="en-US" altLang="ko-KR" sz="1400"/>
              <a:t>.</a:t>
            </a:r>
            <a:r>
              <a:rPr kumimoji="1" lang="ko-KR" altLang="en-US" sz="1400"/>
              <a:t> </a:t>
            </a:r>
            <a:endParaRPr kumimoji="1" lang="en-US" altLang="ko-KR" sz="1400"/>
          </a:p>
          <a:p>
            <a:r>
              <a:rPr kumimoji="1" lang="ko-KR" altLang="en-US" sz="1400"/>
              <a:t>이미지가 진짜인지 가짜인지 판별한다</a:t>
            </a:r>
            <a:r>
              <a:rPr kumimoji="1" lang="en-US" altLang="ko-KR" sz="1400"/>
              <a:t>.</a:t>
            </a:r>
            <a:endParaRPr kumimoji="1" lang="ko-KR" altLang="en-US" sz="140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Generator. </a:t>
            </a:r>
            <a:r>
              <a:rPr kumimoji="1" lang="ko-KR" altLang="en-US" sz="1400"/>
              <a:t>생성기</a:t>
            </a:r>
            <a:r>
              <a:rPr kumimoji="1" lang="en-US" altLang="ko-KR" sz="1400"/>
              <a:t>.</a:t>
            </a:r>
          </a:p>
          <a:p>
            <a:r>
              <a:rPr kumimoji="1" lang="ko-KR" altLang="en-US" sz="1400"/>
              <a:t>노이즈에서 가짜 이미지를 생성한다</a:t>
            </a:r>
            <a:r>
              <a:rPr kumimoji="1"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Generative Adversarial </a:t>
            </a:r>
            <a:r>
              <a:rPr kumimoji="1" lang="en-US" altLang="ko-KR" dirty="0" smtClean="0"/>
              <a:t>Networks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69312" y="3028935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47464" y="29345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41991" y="317892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80735" y="2922610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15386" y="316694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00099" y="3035282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21586" y="31669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11522" y="2934586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46173" y="31669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80735" y="420334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100099" y="431601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21586" y="444768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48998" y="421724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46173" y="444768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모서리가 둥근 사각형 설명선[R] 23"/>
          <p:cNvSpPr/>
          <p:nvPr/>
        </p:nvSpPr>
        <p:spPr>
          <a:xfrm>
            <a:off x="393405" y="4316017"/>
            <a:ext cx="1127053" cy="681285"/>
          </a:xfrm>
          <a:prstGeom prst="wedgeRoundRectCallout">
            <a:avLst>
              <a:gd name="adj1" fmla="val -17940"/>
              <a:gd name="adj2" fmla="val -16016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노이즈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5" name="모서리가 둥근 사각형 설명선[R] 24"/>
          <p:cNvSpPr/>
          <p:nvPr/>
        </p:nvSpPr>
        <p:spPr>
          <a:xfrm>
            <a:off x="4107719" y="5498389"/>
            <a:ext cx="1127053" cy="681285"/>
          </a:xfrm>
          <a:prstGeom prst="wedgeRoundRectCallout">
            <a:avLst>
              <a:gd name="adj1" fmla="val -45298"/>
              <a:gd name="adj2" fmla="val -15860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진짜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이미지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6" name="모서리가 둥근 사각형 설명선[R] 25"/>
          <p:cNvSpPr/>
          <p:nvPr/>
        </p:nvSpPr>
        <p:spPr>
          <a:xfrm>
            <a:off x="4536572" y="1603520"/>
            <a:ext cx="1127053" cy="681285"/>
          </a:xfrm>
          <a:prstGeom prst="wedgeRoundRectCallout">
            <a:avLst>
              <a:gd name="adj1" fmla="val -78317"/>
              <a:gd name="adj2" fmla="val 13947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가짜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이미지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7" name="모서리가 둥근 사각형 설명선[R] 26"/>
          <p:cNvSpPr/>
          <p:nvPr/>
        </p:nvSpPr>
        <p:spPr>
          <a:xfrm>
            <a:off x="7045673" y="1572380"/>
            <a:ext cx="1311518" cy="681285"/>
          </a:xfrm>
          <a:prstGeom prst="wedgeRoundRectCallout">
            <a:avLst>
              <a:gd name="adj1" fmla="val 35834"/>
              <a:gd name="adj2" fmla="val 15508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가짜이미지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에 대한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판별값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  <p:sp>
        <p:nvSpPr>
          <p:cNvPr id="28" name="모서리가 둥근 사각형 설명선[R] 27"/>
          <p:cNvSpPr/>
          <p:nvPr/>
        </p:nvSpPr>
        <p:spPr>
          <a:xfrm>
            <a:off x="6774591" y="5499908"/>
            <a:ext cx="1311518" cy="681285"/>
          </a:xfrm>
          <a:prstGeom prst="wedgeRoundRectCallout">
            <a:avLst>
              <a:gd name="adj1" fmla="val 44752"/>
              <a:gd name="adj2" fmla="val -16172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진짜이미지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에 대한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판별값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20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판별기</a:t>
            </a:r>
            <a:r>
              <a:rPr kumimoji="1" lang="en-US" altLang="ko-KR" dirty="0" smtClean="0"/>
              <a:t>(discriminator)</a:t>
            </a:r>
            <a:r>
              <a:rPr kumimoji="1" lang="ko-KR" altLang="en-US" dirty="0" smtClean="0"/>
              <a:t>의 목적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31358" y="3486335"/>
            <a:ext cx="315787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진짜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(X)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(D_real)</a:t>
            </a:r>
            <a:r>
              <a:rPr kumimoji="1" lang="ko-KR" altLang="en-US" dirty="0" smtClean="0">
                <a:solidFill>
                  <a:schemeClr val="tx1"/>
                </a:solidFill>
              </a:rPr>
              <a:t>은 </a:t>
            </a:r>
            <a:r>
              <a:rPr kumimoji="1" lang="en-US" altLang="ko-KR" dirty="0" smtClean="0">
                <a:solidFill>
                  <a:schemeClr val="tx1"/>
                </a:solidFill>
              </a:rPr>
              <a:t>1(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 smtClean="0">
                <a:solidFill>
                  <a:schemeClr val="tx1"/>
                </a:solidFill>
              </a:rPr>
              <a:t>0(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41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판별기</a:t>
            </a:r>
            <a:r>
              <a:rPr kumimoji="1" lang="en-US" altLang="ko-KR" dirty="0" smtClean="0"/>
              <a:t>(discriminator)</a:t>
            </a:r>
            <a:r>
              <a:rPr kumimoji="1" lang="ko-KR" altLang="en-US" dirty="0" smtClean="0"/>
              <a:t>의 비용함수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31358" y="3486335"/>
            <a:ext cx="315787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진짜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(X)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(D_real)</a:t>
            </a:r>
            <a:r>
              <a:rPr kumimoji="1" lang="ko-KR" altLang="en-US" dirty="0" smtClean="0">
                <a:solidFill>
                  <a:schemeClr val="tx1"/>
                </a:solidFill>
              </a:rPr>
              <a:t>은 </a:t>
            </a:r>
            <a:r>
              <a:rPr kumimoji="1" lang="en-US" altLang="ko-KR" dirty="0" smtClean="0">
                <a:solidFill>
                  <a:schemeClr val="tx1"/>
                </a:solidFill>
              </a:rPr>
              <a:t>1(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 smtClean="0">
                <a:solidFill>
                  <a:schemeClr val="tx1"/>
                </a:solidFill>
              </a:rPr>
              <a:t>0(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1187660" y="4685729"/>
            <a:ext cx="7102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D_real</a:t>
            </a:r>
            <a:r>
              <a:rPr kumimoji="1" lang="ko-KR" altLang="en-US" sz="2400" dirty="0" smtClean="0"/>
              <a:t>은 </a:t>
            </a:r>
            <a:r>
              <a:rPr kumimoji="1" lang="en-US" altLang="ko-KR" sz="2400" dirty="0" smtClean="0"/>
              <a:t>1</a:t>
            </a:r>
            <a:r>
              <a:rPr kumimoji="1" lang="ko-KR" altLang="en-US" sz="2400" dirty="0" smtClean="0"/>
              <a:t>이면 좋은 거고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D_gene</a:t>
            </a:r>
            <a:r>
              <a:rPr kumimoji="1" lang="ko-KR" altLang="en-US" sz="2400" dirty="0" smtClean="0"/>
              <a:t>은 </a:t>
            </a:r>
            <a:r>
              <a:rPr kumimoji="1" lang="en-US" altLang="ko-KR" sz="2400" dirty="0" smtClean="0"/>
              <a:t>0</a:t>
            </a:r>
            <a:r>
              <a:rPr kumimoji="1" lang="ko-KR" altLang="en-US" sz="2400" dirty="0" smtClean="0"/>
              <a:t>이면 좋은 거고</a:t>
            </a:r>
            <a:endParaRPr kumimoji="1" lang="en-US" altLang="ko-KR" sz="2400" dirty="0" smtClean="0"/>
          </a:p>
          <a:p>
            <a:endParaRPr kumimoji="1" lang="en-US" altLang="ko-KR" sz="2400" dirty="0" smtClean="0"/>
          </a:p>
          <a:p>
            <a:r>
              <a:rPr kumimoji="1" lang="en-US" altLang="ko-KR" sz="2400" dirty="0" smtClean="0"/>
              <a:t>loss_D = log(D_real) + log(1-D_gene) 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973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</a:t>
            </a:r>
            <a:r>
              <a:rPr kumimoji="1" lang="en-US" altLang="ko-KR" dirty="0"/>
              <a:t>(generator)</a:t>
            </a:r>
            <a:r>
              <a:rPr kumimoji="1" lang="ko-KR" altLang="en-US"/>
              <a:t>의 목적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16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</a:t>
            </a:r>
            <a:r>
              <a:rPr kumimoji="1" lang="en-US" altLang="ko-KR" dirty="0"/>
              <a:t>(generator)</a:t>
            </a:r>
            <a:r>
              <a:rPr kumimoji="1" lang="ko-KR" altLang="en-US"/>
              <a:t>의 </a:t>
            </a:r>
            <a:r>
              <a:rPr kumimoji="1" lang="ko-KR" altLang="en-US" smtClean="0"/>
              <a:t>비용함수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58679" y="5017664"/>
            <a:ext cx="5808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D_gene</a:t>
            </a:r>
            <a:r>
              <a:rPr kumimoji="1" lang="ko-KR" altLang="en-US" sz="2400" dirty="0" smtClean="0"/>
              <a:t>이 </a:t>
            </a:r>
            <a:r>
              <a:rPr kumimoji="1" lang="en-US" altLang="ko-KR" sz="2400" dirty="0" smtClean="0"/>
              <a:t>1</a:t>
            </a:r>
            <a:r>
              <a:rPr kumimoji="1" lang="ko-KR" altLang="en-US" sz="2400" dirty="0" smtClean="0"/>
              <a:t>이면 좋은 거</a:t>
            </a:r>
            <a:endParaRPr kumimoji="1" lang="en-US" altLang="ko-KR" sz="2400" dirty="0" smtClean="0"/>
          </a:p>
          <a:p>
            <a:endParaRPr kumimoji="1" lang="en-US" altLang="ko-KR" sz="2400" dirty="0" smtClean="0"/>
          </a:p>
          <a:p>
            <a:r>
              <a:rPr kumimoji="1" lang="en-US" altLang="ko-KR" sz="2400" dirty="0" smtClean="0"/>
              <a:t>loss_</a:t>
            </a:r>
            <a:r>
              <a:rPr kumimoji="1" lang="en-US" altLang="ko-KR" sz="2400" dirty="0"/>
              <a:t>G</a:t>
            </a:r>
            <a:r>
              <a:rPr kumimoji="1" lang="en-US" altLang="ko-KR" sz="2400" dirty="0" smtClean="0"/>
              <a:t> = log(D_gene)</a:t>
            </a:r>
            <a:endParaRPr kumimoji="1" lang="ko-KR" altLang="en-US" sz="2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6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loss_G</a:t>
            </a:r>
            <a:r>
              <a:rPr kumimoji="1" lang="ko-KR" altLang="en-US" dirty="0" smtClean="0"/>
              <a:t>와 </a:t>
            </a:r>
            <a:r>
              <a:rPr kumimoji="1" lang="en-US" altLang="ko-KR" dirty="0" smtClean="0"/>
              <a:t>loss_D</a:t>
            </a:r>
            <a:r>
              <a:rPr kumimoji="1" lang="ko-KR" altLang="en-US" dirty="0" smtClean="0"/>
              <a:t>를 교대로 학습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개별 학습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3160809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066460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331080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054484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32988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3167156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329882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0664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329882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3840333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3953005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08467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385423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08467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텍스트 상자 18"/>
          <p:cNvSpPr txBox="1"/>
          <p:nvPr/>
        </p:nvSpPr>
        <p:spPr>
          <a:xfrm>
            <a:off x="1882640" y="4961649"/>
            <a:ext cx="5808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loss_D = log(D_real) + log(1-D_gene) </a:t>
            </a:r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loss_G = log(D_gene</a:t>
            </a:r>
            <a:r>
              <a:rPr kumimoji="1" lang="en-US" altLang="ko-KR" sz="2400" dirty="0" smtClean="0"/>
              <a:t>)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4819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생성기는 판별기가 구별못하는 가짜 이미지를 생성한다</a:t>
            </a:r>
            <a:r>
              <a:rPr kumimoji="1" lang="en-US" altLang="ko-KR" dirty="0" smtClean="0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학습이 완료되면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분류해 놓은 것을 확인해 보니 크기가 큰데도</a:t>
            </a:r>
            <a:r>
              <a:rPr kumimoji="1" lang="en-US" altLang="ko-KR"/>
              <a:t>,</a:t>
            </a:r>
            <a:r>
              <a:rPr kumimoji="1" lang="ko-KR" altLang="en-US"/>
              <a:t> 색깔이 덜 빨깐 사과가 있다</a:t>
            </a:r>
            <a:r>
              <a:rPr kumimoji="1" lang="en-US" altLang="ko-KR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진짜 이미지는 구하기 쉽다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판별기를 학습시키기 위한 가짜 이미지를 따로 준비하지 않았다</a:t>
            </a:r>
            <a:r>
              <a:rPr kumimoji="1" lang="en-US" altLang="ko-KR" dirty="0" smtClean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–</a:t>
            </a:r>
            <a:r>
              <a:rPr kumimoji="1" lang="ko-KR" altLang="en-US" smtClean="0"/>
              <a:t> 레이블링 데이타 없이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생성기의 목적은 판별기가 구별하지 못하게 하는 것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 없이는 생성기도 학습하지 못한다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생성기의 출력을 판별기의 입력으로 사용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-</a:t>
            </a:r>
            <a:r>
              <a:rPr kumimoji="1" lang="ko-KR" altLang="en-US" smtClean="0"/>
              <a:t> 생성기 학습을 위한 판별기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의미에 맞는 비용함수를 정의해서 사용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그러고 나면 </a:t>
            </a:r>
            <a:r>
              <a:rPr kumimoji="1" lang="en-US" altLang="ko-KR" dirty="0" smtClean="0"/>
              <a:t>DNN</a:t>
            </a:r>
            <a:r>
              <a:rPr kumimoji="1" lang="ko-KR" altLang="en-US" smtClean="0"/>
              <a:t>은 해당 비용함수를 최소화하도록 학습된다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1658679" y="5017664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이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</a:t>
            </a:r>
            <a:r>
              <a:rPr kumimoji="1" lang="en-US" altLang="ko-KR" sz="1600" dirty="0"/>
              <a:t>G</a:t>
            </a:r>
            <a:r>
              <a:rPr kumimoji="1" lang="en-US" altLang="ko-KR" sz="1600" dirty="0" smtClean="0"/>
              <a:t> = log(D_gene)</a:t>
            </a:r>
            <a:endParaRPr kumimoji="1" lang="ko-KR" altLang="en-US" sz="1600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658679" y="3581050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D_real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거고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0</a:t>
            </a:r>
            <a:r>
              <a:rPr kumimoji="1" lang="ko-KR" altLang="en-US" sz="1600" dirty="0" smtClean="0"/>
              <a:t>이면 좋은 거고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loss_D = log(D_real) + log(1-D_gene) 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336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이미지는 </a:t>
            </a:r>
            <a:r>
              <a:rPr kumimoji="1" lang="en-US" altLang="ko-KR" dirty="0" smtClean="0"/>
              <a:t>784 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  <a:p>
            <a:r>
              <a:rPr kumimoji="1" lang="ko-KR" altLang="en-US" dirty="0" smtClean="0"/>
              <a:t>임의의 이미지 대부분은 의미 없는 이미지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자연스런 숫자처럼 보이는 이미지는 </a:t>
            </a:r>
            <a:r>
              <a:rPr kumimoji="1" lang="en-US" altLang="ko-KR" dirty="0" smtClean="0"/>
              <a:t>784</a:t>
            </a:r>
            <a:r>
              <a:rPr kumimoji="1" lang="ko-KR" altLang="en-US" dirty="0" smtClean="0"/>
              <a:t>차원 공간에서 극히 일부분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입력으로 사용된 </a:t>
            </a:r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차원은 그 </a:t>
            </a:r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극히 일부분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에 매핑된다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차원의 대부분은 자연스런 숫자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이런 입력 공간을 잠재 공간</a:t>
            </a:r>
            <a:r>
              <a:rPr kumimoji="1" lang="en-US" altLang="ko-KR" dirty="0" smtClean="0"/>
              <a:t>(Latent Space)</a:t>
            </a:r>
            <a:r>
              <a:rPr kumimoji="1" lang="ko-KR" altLang="en-US" dirty="0" smtClean="0"/>
              <a:t>라 한다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생성기 입력으로 사용한 노이즈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944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잠재 공간의 다른 점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 smtClean="0"/>
              <a:t>?</a:t>
            </a:r>
            <a:endParaRPr kumimoji="1" lang="ko-KR" altLang="en-US" sz="6000" b="1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잠재 공간 상의 중간 점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중간점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 내에서 대상을 탐지</a:t>
            </a:r>
            <a:r>
              <a:rPr kumimoji="1" lang="en-US" altLang="ko-KR"/>
              <a:t>(detection)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그 대상을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영상 인식</a:t>
            </a:r>
            <a:r>
              <a:rPr kumimoji="1" lang="en-US" altLang="ko-KR"/>
              <a:t>(recognition)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 인식</a:t>
            </a:r>
            <a:r>
              <a:rPr kumimoji="1" lang="en-US" altLang="ko-KR"/>
              <a:t>(image recognition)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탐지</a:t>
            </a:r>
            <a:r>
              <a:rPr kumimoji="1" lang="en-US" altLang="ko-KR"/>
              <a:t>(detection)</a:t>
            </a:r>
            <a:r>
              <a:rPr kumimoji="1" lang="ko-KR" altLang="en-US"/>
              <a:t>된 결과를 박스로 표시한다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위치를 나타낸다고 해서 </a:t>
            </a:r>
            <a:r>
              <a:rPr kumimoji="1" lang="en-US" altLang="ko-KR"/>
              <a:t>localization</a:t>
            </a:r>
            <a:r>
              <a:rPr kumimoji="1" lang="ko-KR" altLang="en-US"/>
              <a:t>이라고도 부른다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박스내의 영상을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</a:t>
            </a:r>
            <a:r>
              <a:rPr kumimoji="1" lang="en-US" altLang="ko-KR"/>
              <a:t>(detection)</a:t>
            </a:r>
            <a:r>
              <a:rPr kumimoji="1" lang="ko-KR" altLang="en-US"/>
              <a:t>와 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https://www.commonlounge.com/discussion/c9975025c9ff473c8f9ed2c4b1c3ea6a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작업</a:t>
            </a:r>
            <a:r>
              <a:rPr kumimoji="1" lang="en-US" altLang="ko-KR"/>
              <a:t>(</a:t>
            </a:r>
            <a:r>
              <a:rPr kumimoji="1" lang="ko-KR" altLang="en-US"/>
              <a:t>탐지</a:t>
            </a:r>
            <a:r>
              <a:rPr kumimoji="1" lang="en-US" altLang="ko-KR"/>
              <a:t>,</a:t>
            </a:r>
            <a:r>
              <a:rPr kumimoji="1" lang="ko-KR" altLang="en-US"/>
              <a:t> 분류</a:t>
            </a:r>
            <a:r>
              <a:rPr kumimoji="1" lang="en-US" altLang="ko-KR"/>
              <a:t>)</a:t>
            </a:r>
            <a:r>
              <a:rPr kumimoji="1" lang="ko-KR" altLang="en-US"/>
              <a:t>이 동시에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이로 인해 속도가 느리거나 혹은 정확도가 떨어진다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그리고 </a:t>
            </a:r>
            <a:r>
              <a:rPr kumimoji="1" lang="en-US" altLang="ko-KR"/>
              <a:t>20</a:t>
            </a:r>
            <a:r>
              <a:rPr kumimoji="1" lang="ko-KR" altLang="en-US"/>
              <a:t>개 정도의 소수 클래스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 </a:t>
            </a:r>
            <a:r>
              <a:rPr kumimoji="1" lang="en-US" altLang="ko-KR"/>
              <a:t>:</a:t>
            </a:r>
            <a:r>
              <a:rPr kumimoji="1" lang="ko-KR" altLang="en-US"/>
              <a:t> 영상 전체에 대한 분류</a:t>
            </a:r>
            <a:endParaRPr kumimoji="1" lang="en-US" altLang="ko-KR"/>
          </a:p>
          <a:p>
            <a:r>
              <a:rPr kumimoji="1" lang="ko-KR" altLang="en-US"/>
              <a:t>위치 탐지 </a:t>
            </a:r>
            <a:r>
              <a:rPr kumimoji="1" lang="en-US" altLang="ko-KR"/>
              <a:t>:</a:t>
            </a:r>
            <a:r>
              <a:rPr kumimoji="1" lang="ko-KR" altLang="en-US"/>
              <a:t> 영상내에서 대상의 위치 탐지</a:t>
            </a:r>
            <a:endParaRPr kumimoji="1" lang="en-US" altLang="ko-KR"/>
          </a:p>
          <a:p>
            <a:r>
              <a:rPr kumimoji="1" lang="ko-KR" altLang="en-US"/>
              <a:t>영상 인식 </a:t>
            </a:r>
            <a:r>
              <a:rPr kumimoji="1" lang="en-US" altLang="ko-KR"/>
              <a:t>:</a:t>
            </a:r>
            <a:r>
              <a:rPr kumimoji="1" lang="ko-KR" altLang="en-US"/>
              <a:t> 위치탐지와 대상의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크게 두 종류로 나뉜다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그 영역을 분류하는 모델들</a:t>
            </a:r>
            <a:endParaRPr kumimoji="1" lang="en-US" altLang="ko-KR"/>
          </a:p>
          <a:p>
            <a:pPr lvl="1"/>
            <a:r>
              <a:rPr kumimoji="1" lang="en-US" altLang="ko-KR"/>
              <a:t>RCNN, Fast RCNN, Faster RCNN, Mask RCNN)</a:t>
            </a:r>
          </a:p>
          <a:p>
            <a:r>
              <a:rPr kumimoji="1" lang="ko-KR" altLang="en-US"/>
              <a:t>영역 찾기와 분류를 동시에 하는 모델들</a:t>
            </a:r>
            <a:endParaRPr kumimoji="1" lang="en-US" altLang="ko-KR"/>
          </a:p>
          <a:p>
            <a:pPr lvl="1"/>
            <a:r>
              <a:rPr kumimoji="1" lang="en-US" altLang="ko-KR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4278609"/>
            <a:ext cx="6172200" cy="1727200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81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https://medium.com/@nikasa1889/the-modern-history-of-object-recognition-infographic-aea18517c318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*-RCNN </a:t>
            </a:r>
            <a:r>
              <a:rPr kumimoji="1" lang="ko-KR" altLang="en-US"/>
              <a:t>방법들</a:t>
            </a:r>
            <a:endParaRPr kumimoji="1" lang="en-US" altLang="ko-KR"/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해당 영역에 대하여 분류한다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YOLO, SSD</a:t>
            </a:r>
            <a:r>
              <a:rPr kumimoji="1" lang="ko-KR" altLang="en-US"/>
              <a:t>의 방법</a:t>
            </a:r>
            <a:endParaRPr kumimoji="1" lang="en-US" altLang="ko-KR"/>
          </a:p>
          <a:p>
            <a:r>
              <a:rPr kumimoji="1" lang="ko-KR" altLang="en-US"/>
              <a:t>두개의 작업을 동시에 처리한다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딥러닝 적용 이후 </a:t>
            </a:r>
            <a:r>
              <a:rPr kumimoji="1" lang="en-US" altLang="ko-KR"/>
              <a:t>90%</a:t>
            </a:r>
            <a:r>
              <a:rPr kumimoji="1" lang="ko-KR" altLang="en-US"/>
              <a:t> 초반의 정도의 적확도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IoU, mAP, AR</a:t>
            </a:r>
            <a:r>
              <a:rPr kumimoji="1" lang="ko-KR" altLang="en-US"/>
              <a:t>이 많이 사용된다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Intersection over Union</a:t>
            </a:r>
          </a:p>
          <a:p>
            <a:r>
              <a:rPr kumimoji="1" lang="ko-KR" altLang="en-US"/>
              <a:t>정답과 탐지해낸 결과의 영역 일치정도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  <a:r>
              <a:rPr kumimoji="1" lang="en-US" altLang="ko-KR"/>
              <a:t> - IoU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mean Average Precision</a:t>
            </a:r>
          </a:p>
          <a:p>
            <a:r>
              <a:rPr kumimoji="1" lang="ko-KR" altLang="en-US"/>
              <a:t>여러개의 물체가 탐지된 경우 각 정확도의 평균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Average Recall</a:t>
            </a:r>
          </a:p>
          <a:p>
            <a:r>
              <a:rPr kumimoji="1" lang="ko-KR" altLang="en-US"/>
              <a:t>탐지해야 할 물체 중 정확히 탐지한 갯수의 비율의 평균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mAP,</a:t>
            </a:r>
            <a:r>
              <a:rPr kumimoji="1" lang="ko-KR" altLang="en-US"/>
              <a:t> </a:t>
            </a:r>
            <a:r>
              <a:rPr kumimoji="1" lang="en-US" altLang="ko-KR"/>
              <a:t>AR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Yoo Only Look Once </a:t>
            </a:r>
            <a:r>
              <a:rPr kumimoji="1" lang="ko-KR" altLang="en-US"/>
              <a:t>약자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ko-KR" altLang="en-US"/>
              <a:t>영역 탐지와 분류를 동시에 실행</a:t>
            </a:r>
            <a:endParaRPr kumimoji="1" lang="en-US" altLang="ko-KR"/>
          </a:p>
          <a:p>
            <a:r>
              <a:rPr kumimoji="1" lang="ko-KR" altLang="en-US"/>
              <a:t>빠르다는 것이 가장 큰 장점</a:t>
            </a:r>
            <a:endParaRPr kumimoji="1" lang="en-US" altLang="ko-KR"/>
          </a:p>
          <a:p>
            <a:r>
              <a:rPr kumimoji="1" lang="ko-KR" altLang="en-US"/>
              <a:t>정확도는 다소 떨어진다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YOLO3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초당 </a:t>
            </a:r>
            <a:r>
              <a:rPr kumimoji="1" lang="en-US" altLang="ko-KR"/>
              <a:t>20</a:t>
            </a:r>
            <a:r>
              <a:rPr kumimoji="1" lang="ko-KR" altLang="en-US"/>
              <a:t>번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https://pjreddie.com/darknet/yolo/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영역의 박스와 해당 박스의 분류를 동시에 복수개 출력하는 네트웤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모두 </a:t>
            </a:r>
            <a:r>
              <a:rPr kumimoji="1" lang="en-US" altLang="ko-KR"/>
              <a:t>98</a:t>
            </a:r>
            <a:r>
              <a:rPr kumimoji="1" lang="ko-KR" altLang="en-US"/>
              <a:t>개</a:t>
            </a:r>
            <a:r>
              <a:rPr kumimoji="1" lang="en-US" altLang="ko-KR"/>
              <a:t>(7x7x2)</a:t>
            </a:r>
            <a:r>
              <a:rPr kumimoji="1" lang="ko-KR" altLang="en-US"/>
              <a:t>가 제안되고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중복되지 않고 확신도가 높은 것만 추린다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GoogLeNet</a:t>
            </a:r>
            <a:r>
              <a:rPr kumimoji="1" lang="ko-KR" altLang="en-US"/>
              <a:t>을 기반으로 한 </a:t>
            </a:r>
            <a:r>
              <a:rPr kumimoji="1" lang="en-US" altLang="ko-KR"/>
              <a:t>CNN</a:t>
            </a:r>
            <a:r>
              <a:rPr kumimoji="1" lang="ko-KR" altLang="en-US"/>
              <a:t>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입력은 일반 이미지를 입력으로 받는다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98</a:t>
            </a:r>
            <a:r>
              <a:rPr kumimoji="1" lang="ko-KR" altLang="en-US"/>
              <a:t>개 상자에 대한 정보</a:t>
            </a:r>
            <a:r>
              <a:rPr kumimoji="1" lang="en-US" altLang="ko-KR"/>
              <a:t>(</a:t>
            </a:r>
            <a:r>
              <a:rPr kumimoji="1" lang="ko-KR" altLang="en-US"/>
              <a:t>위치</a:t>
            </a:r>
            <a:r>
              <a:rPr kumimoji="1" lang="en-US" altLang="ko-KR"/>
              <a:t>,</a:t>
            </a:r>
            <a:r>
              <a:rPr kumimoji="1" lang="ko-KR" altLang="en-US"/>
              <a:t> 폭과 높이</a:t>
            </a:r>
            <a:r>
              <a:rPr kumimoji="1" lang="en-US" altLang="ko-KR"/>
              <a:t>)</a:t>
            </a:r>
            <a:r>
              <a:rPr kumimoji="1" lang="ko-KR" altLang="en-US"/>
              <a:t>와 클래스와 확신도를 출력으로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셀별 </a:t>
            </a:r>
            <a:r>
              <a:rPr kumimoji="1" lang="en-US" altLang="ko-KR"/>
              <a:t>2</a:t>
            </a:r>
            <a:r>
              <a:rPr kumimoji="1" lang="ko-KR" altLang="en-US"/>
              <a:t>개의 박스를 탐지</a:t>
            </a:r>
            <a:endParaRPr kumimoji="1" lang="en-US" altLang="ko-KR"/>
          </a:p>
          <a:p>
            <a:r>
              <a:rPr kumimoji="1" lang="ko-KR" altLang="en-US"/>
              <a:t>셀에 중심을 두는 박스</a:t>
            </a:r>
            <a:endParaRPr kumimoji="1" lang="en-US" altLang="ko-KR"/>
          </a:p>
          <a:p>
            <a:r>
              <a:rPr kumimoji="1" lang="ko-KR" altLang="en-US"/>
              <a:t>각 박스 별로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62395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루트 폴더 아래 </a:t>
            </a:r>
            <a:r>
              <a:rPr kumimoji="1" lang="en-US" altLang="ko-KR"/>
              <a:t>2</a:t>
            </a:r>
            <a:r>
              <a:rPr kumimoji="1" lang="ko-KR" altLang="en-US"/>
              <a:t>개의 폴더와 </a:t>
            </a:r>
            <a:r>
              <a:rPr kumimoji="1" lang="en-US" altLang="ko-KR"/>
              <a:t>1</a:t>
            </a:r>
            <a:r>
              <a:rPr kumimoji="1" lang="ko-KR" altLang="en-US"/>
              <a:t>개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Annotations : </a:t>
            </a:r>
            <a:r>
              <a:rPr kumimoji="1" lang="ko-KR" altLang="en-US"/>
              <a:t>레이블링 </a:t>
            </a:r>
            <a:r>
              <a:rPr kumimoji="1" lang="en-US" altLang="ko-KR"/>
              <a:t>xml </a:t>
            </a:r>
            <a:r>
              <a:rPr kumimoji="1" lang="ko-KR" altLang="en-US"/>
              <a:t>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JPEGImages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165" y="3502808"/>
            <a:ext cx="312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7500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Annotations/301.xml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  <a:r>
              <a:rPr kumimoji="1" lang="en-US" altLang="ko-KR"/>
              <a:t> </a:t>
            </a:r>
            <a:r>
              <a:rPr kumimoji="1" lang="ko-KR" altLang="en-US"/>
              <a:t>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86" y="2541216"/>
            <a:ext cx="5838123" cy="4226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292" y="3216166"/>
            <a:ext cx="3670300" cy="3302000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4743780" y="3301340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(103,33)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6249041" y="409394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(171,100)</a:t>
            </a:r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845773" y="444970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(133, 109)</a:t>
            </a:r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522292" y="539183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(222,181)</a:t>
            </a:r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6373980" y="3470389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7056263" y="4532831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147116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https://github.com/tzutalin/labelImg</a:t>
            </a:r>
            <a:r>
              <a:rPr lang="ko-KR" altLang="en-US"/>
              <a:t> 를 사용</a:t>
            </a:r>
            <a:r>
              <a:rPr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16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https://github.com/tzutalin/labelImg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3701"/>
            <a:ext cx="6832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6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파일과 </a:t>
            </a:r>
            <a:r>
              <a:rPr kumimoji="1" lang="en-US" altLang="ko-KR"/>
              <a:t>1</a:t>
            </a:r>
            <a:r>
              <a:rPr kumimoji="1" lang="ko-KR" altLang="en-US"/>
              <a:t>개의 폴더가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train_all.txt : </a:t>
            </a:r>
            <a:r>
              <a:rPr kumimoji="1" lang="ko-KR" altLang="en-US"/>
              <a:t>레이블링 데이터가 담긴 파일</a:t>
            </a:r>
            <a:r>
              <a:rPr kumimoji="1" lang="en-US" altLang="ko-KR"/>
              <a:t>.</a:t>
            </a:r>
            <a:r>
              <a:rPr kumimoji="1" lang="ko-KR" altLang="en-US"/>
              <a:t> 이름은 임의 가능</a:t>
            </a:r>
            <a:endParaRPr kumimoji="1" lang="en-US" altLang="ko-KR"/>
          </a:p>
          <a:p>
            <a:pPr lvl="1"/>
            <a:r>
              <a:rPr kumimoji="1" lang="en-US" altLang="ko-KR"/>
              <a:t>JPEGImages : </a:t>
            </a:r>
            <a:r>
              <a:rPr kumimoji="1" lang="ko-KR" altLang="en-US"/>
              <a:t>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 </a:t>
            </a:r>
            <a:r>
              <a:rPr kumimoji="1" lang="ko-KR" altLang="en-US"/>
              <a:t>클래스의 이름이 담긴 파일</a:t>
            </a:r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darknet</a:t>
            </a:r>
            <a:r>
              <a:rPr kumimoji="1" lang="ko-KR" altLang="en-US"/>
              <a:t>의 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141" y="3753126"/>
            <a:ext cx="3111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2841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train_all.txt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VOC </a:t>
            </a:r>
            <a:r>
              <a:rPr kumimoji="1" lang="ko-KR" altLang="en-US"/>
              <a:t>포멧의 </a:t>
            </a:r>
            <a:r>
              <a:rPr kumimoji="1" lang="en-US" altLang="ko-KR"/>
              <a:t>Annotations</a:t>
            </a:r>
            <a:r>
              <a:rPr kumimoji="1" lang="ko-KR" altLang="en-US"/>
              <a:t>밑의</a:t>
            </a:r>
            <a:r>
              <a:rPr kumimoji="1" lang="en-US" altLang="ko-KR"/>
              <a:t> xml</a:t>
            </a:r>
            <a:r>
              <a:rPr kumimoji="1" lang="ko-KR" altLang="en-US"/>
              <a:t>파일의 내용을 이파일에 담는다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63" y="2985684"/>
            <a:ext cx="8884737" cy="12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6106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(</a:t>
            </a:r>
            <a:r>
              <a:rPr kumimoji="1" lang="ko-KR" altLang="en-US"/>
              <a:t>파일이름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(box1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(box2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mr-IN" altLang="ko-KR"/>
              <a:t>…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5399"/>
            <a:ext cx="9144000" cy="213435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0" y="4704359"/>
            <a:ext cx="883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sz="2800"/>
              <a:t>...path/301.jpg  (103,33),(171,100),2  (133,109),(222,181),2</a:t>
            </a:r>
            <a:endParaRPr kumimoji="1" lang="ko-KR" altLang="en-US" sz="2800"/>
          </a:p>
        </p:txBody>
      </p:sp>
      <p:sp>
        <p:nvSpPr>
          <p:cNvPr id="9" name="직사각형 8"/>
          <p:cNvSpPr/>
          <p:nvPr/>
        </p:nvSpPr>
        <p:spPr>
          <a:xfrm>
            <a:off x="109817" y="4572000"/>
            <a:ext cx="2182121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01755" y="4572000"/>
            <a:ext cx="2977767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58552" y="4568145"/>
            <a:ext cx="3375918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/>
          <p:cNvSpPr txBox="1"/>
          <p:nvPr/>
        </p:nvSpPr>
        <p:spPr>
          <a:xfrm>
            <a:off x="308106" y="41707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파일이름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2401755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box1 </a:t>
            </a:r>
            <a:r>
              <a:rPr kumimoji="1" lang="ko-KR" altLang="en-US"/>
              <a:t>정보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5458552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box2 </a:t>
            </a:r>
            <a:r>
              <a:rPr kumimoji="1" lang="ko-KR" altLang="en-US"/>
              <a:t>정보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401755" y="4778221"/>
            <a:ext cx="1154932" cy="7537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686639" y="4786117"/>
            <a:ext cx="1360374" cy="745833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89041" y="4763431"/>
            <a:ext cx="369511" cy="7404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07743" y="5623782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좌상단 좌표</a:t>
            </a:r>
          </a:p>
        </p:txBody>
      </p:sp>
      <p:sp>
        <p:nvSpPr>
          <p:cNvPr id="21" name="텍스트 상자 20"/>
          <p:cNvSpPr txBox="1"/>
          <p:nvPr/>
        </p:nvSpPr>
        <p:spPr>
          <a:xfrm>
            <a:off x="3525580" y="5609737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우하단 좌표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5308889" y="558164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클래스 인덱스</a:t>
            </a:r>
          </a:p>
        </p:txBody>
      </p:sp>
    </p:spTree>
    <p:extLst>
      <p:ext uri="{BB962C8B-B14F-4D97-AF65-F5344CB8AC3E}">
        <p14:creationId xmlns:p14="http://schemas.microsoft.com/office/powerpoint/2010/main" val="40071755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툴의 경우 일반적으로 </a:t>
            </a:r>
            <a:r>
              <a:rPr kumimoji="1" lang="en-US" altLang="ko-KR"/>
              <a:t>VOC</a:t>
            </a:r>
            <a:r>
              <a:rPr kumimoji="1" lang="ko-KR" altLang="en-US"/>
              <a:t> 포멧을 지원한다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로 학습하기 위해서 변환이 필요하다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포멧을 </a:t>
            </a:r>
            <a:r>
              <a:rPr kumimoji="1" lang="en-US" altLang="ko-KR"/>
              <a:t>darknet</a:t>
            </a:r>
            <a:r>
              <a:rPr kumimoji="1" lang="ko-KR" altLang="en-US"/>
              <a:t> 포멧으로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19627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원 모델에서 </a:t>
            </a:r>
            <a:r>
              <a:rPr kumimoji="1" lang="en-US" altLang="ko-KR"/>
              <a:t>Fully Connted </a:t>
            </a:r>
            <a:r>
              <a:rPr kumimoji="1" lang="ko-KR" altLang="en-US"/>
              <a:t>레이버만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3335"/>
            <a:ext cx="9144000" cy="24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919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Single Shot Detector. </a:t>
            </a:r>
            <a:r>
              <a:rPr kumimoji="1" lang="ko-KR" altLang="en-US"/>
              <a:t>역시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en-US" altLang="ko-KR"/>
              <a:t>VGG16</a:t>
            </a:r>
            <a:r>
              <a:rPr kumimoji="1" lang="ko-KR" altLang="en-US"/>
              <a:t>을 기반으로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full conntected </a:t>
            </a:r>
            <a:r>
              <a:rPr kumimoji="1" lang="ko-KR" altLang="en-US"/>
              <a:t>레이를 없에고</a:t>
            </a:r>
            <a:r>
              <a:rPr kumimoji="1" lang="en-US" altLang="ko-KR"/>
              <a:t>,</a:t>
            </a:r>
            <a:r>
              <a:rPr kumimoji="1" lang="ko-KR" altLang="en-US"/>
              <a:t> 각 </a:t>
            </a:r>
            <a:r>
              <a:rPr kumimoji="1" lang="en-US" altLang="ko-KR"/>
              <a:t>conv </a:t>
            </a:r>
            <a:r>
              <a:rPr kumimoji="1" lang="ko-KR" altLang="en-US"/>
              <a:t>레이어의 값을 하나로 받는다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는 </a:t>
            </a:r>
            <a:r>
              <a:rPr kumimoji="1" lang="en-US" altLang="ko-KR"/>
              <a:t>98</a:t>
            </a:r>
            <a:r>
              <a:rPr kumimoji="1" lang="ko-KR" altLang="en-US"/>
              <a:t>개 박스를 출력하는데 비해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5776</a:t>
            </a:r>
            <a:r>
              <a:rPr kumimoji="1" lang="ko-KR" altLang="en-US"/>
              <a:t>개의 박스를 출력한다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SSD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3813048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귤일때는</a:t>
            </a:r>
            <a:r>
              <a:rPr lang="en" dirty="0"/>
              <a:t> </a:t>
            </a:r>
            <a:r>
              <a:rPr lang="en" dirty="0" err="1"/>
              <a:t>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이젠</a:t>
            </a:r>
            <a:r>
              <a:rPr lang="en" dirty="0"/>
              <a:t> </a:t>
            </a:r>
            <a:r>
              <a:rPr lang="en" dirty="0" err="1"/>
              <a:t>기준이</a:t>
            </a:r>
            <a:r>
              <a:rPr lang="en" dirty="0"/>
              <a:t> </a:t>
            </a:r>
            <a:r>
              <a:rPr lang="en" dirty="0" err="1"/>
              <a:t>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색깔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크기하고 색깔하고 같이 고려해서 어느정도 이상이면 익은거</a:t>
            </a:r>
            <a:endParaRPr lang="en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선은 다음 식으로 표현</a:t>
            </a:r>
            <a:endParaRPr lang="en-US" altLang="ko-KR"/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w</a:t>
            </a:r>
            <a:r>
              <a:rPr lang="en" altLang="ko-KR" baseline="-25000"/>
              <a:t>1</a:t>
            </a:r>
            <a:r>
              <a:rPr lang="en" altLang="ko-KR"/>
              <a:t>x</a:t>
            </a:r>
            <a:r>
              <a:rPr lang="en" altLang="ko-KR" baseline="-25000"/>
              <a:t>1</a:t>
            </a:r>
            <a:r>
              <a:rPr lang="en" altLang="ko-KR"/>
              <a:t> + w</a:t>
            </a:r>
            <a:r>
              <a:rPr lang="en" altLang="ko-KR" baseline="-25000"/>
              <a:t>2</a:t>
            </a:r>
            <a:r>
              <a:rPr lang="en" altLang="ko-KR"/>
              <a:t>x</a:t>
            </a:r>
            <a:r>
              <a:rPr lang="en" altLang="ko-KR" baseline="-25000"/>
              <a:t>2</a:t>
            </a:r>
            <a:r>
              <a:rPr lang="en" altLang="ko-KR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3</a:t>
            </a:r>
            <a:r>
              <a:rPr lang="en" sz="1200"/>
              <a:t>, </a:t>
            </a:r>
            <a:r>
              <a:rPr lang="en-US" altLang="ko-KR" sz="1200"/>
              <a:t>1.3</a:t>
            </a:r>
            <a:r>
              <a:rPr lang="en" sz="120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1,</a:t>
            </a:r>
            <a:r>
              <a:rPr lang="ko-KR" altLang="en-US" sz="1200"/>
              <a:t> </a:t>
            </a:r>
            <a:r>
              <a:rPr lang="en-US" altLang="ko-KR" sz="1200"/>
              <a:t>1</a:t>
            </a:r>
            <a:r>
              <a:rPr lang="en" sz="120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61407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37678" y="5160574"/>
            <a:ext cx="55774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/>
              <a:t>이전</a:t>
            </a:r>
            <a:r>
              <a:rPr lang="ko-KR" altLang="en-US"/>
              <a:t> 색깔 </a:t>
            </a:r>
            <a:r>
              <a:rPr lang="ko-KR" altLang="en-US" dirty="0"/>
              <a:t>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  <a:r>
              <a:rPr kumimoji="1" lang="en-US" altLang="ko-KR"/>
              <a:t>	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234057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403860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실제로 저 간단한 로직으로 선을 찾을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학습할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9" name="Shape 6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감잡고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/>
              <a:t>귤의 예에서</a:t>
            </a:r>
            <a:r>
              <a:rPr kumimoji="1" lang="en-US" altLang="ko-KR"/>
              <a:t>, </a:t>
            </a:r>
            <a:r>
              <a:rPr kumimoji="1" lang="ko-KR" altLang="en-US"/>
              <a:t>그 기준의 값에 따라 오차의 크기가 결정된다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결국 학습의 목표는 오차를 최소로</a:t>
            </a:r>
            <a:r>
              <a:rPr kumimoji="1" lang="en-US" altLang="ko-KR"/>
              <a:t>, </a:t>
            </a:r>
            <a:r>
              <a:rPr kumimoji="1" lang="ko-KR" altLang="en-US"/>
              <a:t>혹은 오차함수의 값이 최소가되는 </a:t>
            </a:r>
            <a:r>
              <a:rPr kumimoji="1" lang="en-US" altLang="ko-KR"/>
              <a:t>w</a:t>
            </a:r>
            <a:r>
              <a:rPr kumimoji="1" lang="ko-KR" altLang="en-US"/>
              <a:t>를 찾는것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비용 함수는 모델을 구성하는 가중치</a:t>
            </a:r>
            <a:r>
              <a:rPr kumimoji="1" lang="en-US" altLang="ko-KR"/>
              <a:t>(w)</a:t>
            </a:r>
            <a:r>
              <a:rPr kumimoji="1" lang="ko-KR" altLang="en-US"/>
              <a:t>의 함수이다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예에서의 기준값에 의해 발생하는 오차의 정도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비용 함수</a:t>
            </a:r>
            <a:r>
              <a:rPr kumimoji="1" lang="en-US" altLang="ko-KR"/>
              <a:t>(Cost Function)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비용함수를 최소로 하는 </a:t>
            </a:r>
            <a:r>
              <a:rPr kumimoji="1" lang="en-US" altLang="ko-KR"/>
              <a:t>w</a:t>
            </a:r>
            <a:r>
              <a:rPr kumimoji="1" lang="ko-KR" altLang="en-US"/>
              <a:t>를 찾는 것이</a:t>
            </a:r>
            <a:r>
              <a:rPr kumimoji="1" lang="en-US" altLang="ko-KR"/>
              <a:t> </a:t>
            </a:r>
            <a:r>
              <a:rPr kumimoji="1" lang="ko-KR" altLang="en-US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오차평면에서 공을 올려 놓았을 때 공이 굴러가는 방향</a:t>
            </a:r>
            <a:r>
              <a:rPr kumimoji="1" lang="en-US" altLang="ko-KR"/>
              <a:t>(</a:t>
            </a:r>
            <a:r>
              <a:rPr kumimoji="1" lang="ko-KR" altLang="en-US"/>
              <a:t>오차가 적어지는 방향</a:t>
            </a:r>
            <a:r>
              <a:rPr kumimoji="1" lang="en-US" altLang="ko-KR"/>
              <a:t>)</a:t>
            </a:r>
            <a:r>
              <a:rPr kumimoji="1" lang="ko-KR" altLang="en-US"/>
              <a:t>으로 </a:t>
            </a:r>
            <a:r>
              <a:rPr kumimoji="1" lang="en-US" altLang="ko-KR"/>
              <a:t>w</a:t>
            </a:r>
            <a:r>
              <a:rPr kumimoji="1" lang="ko-KR" altLang="en-US"/>
              <a:t>를 조정한다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경사 하강법</a:t>
            </a:r>
            <a:r>
              <a:rPr kumimoji="1" lang="en-US" altLang="ko-KR"/>
              <a:t>(Gradient Descent)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imgur.com</a:t>
            </a:r>
            <a:r>
              <a:rPr lang="en" sz="600" dirty="0"/>
              <a:t>/a/</a:t>
            </a:r>
            <a:r>
              <a:rPr lang="en" sz="600"/>
              <a:t>Hqolp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여러개의</a:t>
            </a:r>
            <a:r>
              <a:rPr lang="en" altLang="ko-KR" dirty="0"/>
              <a:t> </a:t>
            </a:r>
            <a:r>
              <a:rPr lang="en" altLang="ko-KR" dirty="0" err="1"/>
              <a:t>수상돌기에서</a:t>
            </a:r>
            <a:r>
              <a:rPr lang="en" altLang="ko-KR" dirty="0"/>
              <a:t> </a:t>
            </a:r>
            <a:r>
              <a:rPr lang="en" altLang="ko-KR" dirty="0" err="1"/>
              <a:t>자극이</a:t>
            </a:r>
            <a:r>
              <a:rPr lang="en" altLang="ko-KR" dirty="0"/>
              <a:t> </a:t>
            </a:r>
            <a:r>
              <a:rPr lang="en" altLang="ko-KR" dirty="0" err="1"/>
              <a:t>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그</a:t>
            </a:r>
            <a:r>
              <a:rPr lang="en" altLang="ko-KR" dirty="0"/>
              <a:t> </a:t>
            </a:r>
            <a:r>
              <a:rPr lang="en" altLang="ko-KR" dirty="0" err="1"/>
              <a:t>값이</a:t>
            </a:r>
            <a:r>
              <a:rPr lang="en" altLang="ko-KR" dirty="0"/>
              <a:t> </a:t>
            </a:r>
            <a:r>
              <a:rPr lang="en" altLang="ko-KR" dirty="0" err="1"/>
              <a:t>어느</a:t>
            </a:r>
            <a:r>
              <a:rPr lang="en" altLang="ko-KR" dirty="0"/>
              <a:t> </a:t>
            </a:r>
            <a:r>
              <a:rPr lang="en" altLang="ko-KR" dirty="0" err="1"/>
              <a:t>값</a:t>
            </a:r>
            <a:r>
              <a:rPr lang="en" altLang="ko-KR" dirty="0"/>
              <a:t> </a:t>
            </a:r>
            <a:r>
              <a:rPr lang="en" altLang="ko-KR" dirty="0" err="1"/>
              <a:t>이상일</a:t>
            </a:r>
            <a:r>
              <a:rPr lang="en" altLang="ko-KR" dirty="0"/>
              <a:t> </a:t>
            </a:r>
            <a:r>
              <a:rPr lang="en" altLang="ko-KR" dirty="0" err="1"/>
              <a:t>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축색돌기로</a:t>
            </a:r>
            <a:r>
              <a:rPr lang="en" altLang="ko-KR" dirty="0"/>
              <a:t> </a:t>
            </a:r>
            <a:r>
              <a:rPr lang="en" altLang="ko-KR" dirty="0" err="1"/>
              <a:t>자극을</a:t>
            </a:r>
            <a:r>
              <a:rPr lang="en" altLang="ko-KR" dirty="0"/>
              <a:t> </a:t>
            </a:r>
            <a:r>
              <a:rPr lang="en" altLang="ko-KR" dirty="0" err="1"/>
              <a:t>발생시킨다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m.blog.daum.net</a:t>
            </a:r>
            <a:r>
              <a:rPr lang="en" sz="600" dirty="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m.blog.daum.net</a:t>
            </a:r>
            <a:r>
              <a:rPr lang="en" sz="60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392089" y="396251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안익은거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</a:t>
            </a:r>
            <a:r>
              <a:rPr kumimoji="1" lang="en-US" altLang="ko-KR"/>
              <a:t>(Perceptron)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366693" y="3736522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 err="1"/>
              <a:t>간단한</a:t>
            </a:r>
            <a:r>
              <a:rPr lang="en" altLang="ko-KR" dirty="0"/>
              <a:t> </a:t>
            </a:r>
            <a:r>
              <a:rPr lang="en" altLang="ko-KR" dirty="0" err="1"/>
              <a:t>XOR도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선형분리가</a:t>
            </a:r>
            <a:r>
              <a:rPr lang="en" altLang="ko-KR" dirty="0"/>
              <a:t> </a:t>
            </a:r>
            <a:r>
              <a:rPr lang="en" altLang="ko-KR" dirty="0" err="1"/>
              <a:t>불가능한</a:t>
            </a:r>
            <a:r>
              <a:rPr lang="en" altLang="ko-KR" dirty="0"/>
              <a:t> </a:t>
            </a:r>
            <a:r>
              <a:rPr lang="en" altLang="ko-KR" dirty="0" err="1"/>
              <a:t>것은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XOR는</a:t>
            </a:r>
            <a:r>
              <a:rPr lang="en" altLang="ko-KR" dirty="0"/>
              <a:t> </a:t>
            </a:r>
            <a:r>
              <a:rPr lang="en" altLang="ko-KR" dirty="0" err="1"/>
              <a:t>선형분리로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못하는</a:t>
            </a:r>
            <a:r>
              <a:rPr lang="en" altLang="ko-KR" dirty="0"/>
              <a:t> </a:t>
            </a:r>
            <a:r>
              <a:rPr lang="en" altLang="ko-KR" dirty="0" err="1"/>
              <a:t>문제이다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sebastianraschka.com</a:t>
            </a:r>
            <a:r>
              <a:rPr lang="en" sz="600"/>
              <a:t>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차원을 늘린다</a:t>
            </a:r>
            <a:r>
              <a:rPr kumimoji="1" lang="en-US" altLang="ko-KR"/>
              <a:t>.(</a:t>
            </a:r>
            <a:r>
              <a:rPr kumimoji="1" lang="ko-KR" altLang="en-US"/>
              <a:t>사과 예</a:t>
            </a:r>
            <a:r>
              <a:rPr kumimoji="1" lang="en-US" altLang="ko-KR"/>
              <a:t>)</a:t>
            </a:r>
          </a:p>
          <a:p>
            <a:endParaRPr kumimoji="1" lang="en-US" altLang="ko-KR"/>
          </a:p>
          <a:p>
            <a:r>
              <a:rPr kumimoji="1" lang="ko-KR" altLang="en-US"/>
              <a:t>입력을 비선형 변환하여 선형분리 가능하도록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혹은 </a:t>
            </a:r>
            <a:r>
              <a:rPr kumimoji="1" lang="en-US" altLang="ko-KR"/>
              <a:t>MLP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colah.github.io</a:t>
            </a:r>
            <a:r>
              <a:rPr lang="en" sz="600"/>
              <a:t>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MLP(Multi Layer 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docs.opencv.org</a:t>
            </a:r>
            <a:r>
              <a:rPr lang="en" sz="600"/>
              <a:t>/2.4/modules/ml/doc/</a:t>
            </a:r>
            <a:r>
              <a:rPr lang="en" sz="600" err="1"/>
              <a:t>neural_networks.html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1</a:t>
            </a:r>
            <a:r>
              <a:rPr kumimoji="1" lang="ko-KR" altLang="en-US"/>
              <a:t>개의 퍼셉트론은 </a:t>
            </a:r>
            <a:r>
              <a:rPr kumimoji="1" lang="en-US" altLang="ko-KR"/>
              <a:t>1</a:t>
            </a:r>
            <a:r>
              <a:rPr kumimoji="1" lang="ko-KR" altLang="en-US"/>
              <a:t>개의 선형 분리를 할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퍼셉트론의 결과를 다른 퍼셉트론의 입력으로 하면 여러개의 선으로 분리를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www.wikipendium.no</a:t>
            </a:r>
            <a:r>
              <a:rPr lang="en" sz="600"/>
              <a:t>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이미지를 구성하는 </a:t>
            </a:r>
            <a:r>
              <a:rPr kumimoji="1" lang="en-US" altLang="ko-KR"/>
              <a:t>pixel</a:t>
            </a:r>
            <a:r>
              <a:rPr kumimoji="1" lang="ko-KR" altLang="en-US"/>
              <a:t>의 각 값으로 구성된 입력벡터를 </a:t>
            </a:r>
            <a:r>
              <a:rPr kumimoji="1" lang="en-US" altLang="ko-KR"/>
              <a:t>NN</a:t>
            </a:r>
            <a:r>
              <a:rPr kumimoji="1" lang="ko-KR" altLang="en-US"/>
              <a:t>의 입력으로 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그리고 학습시 해당 출력 노드만 </a:t>
            </a:r>
            <a:r>
              <a:rPr kumimoji="1" lang="en-US" altLang="ko-KR"/>
              <a:t>1</a:t>
            </a:r>
            <a:r>
              <a:rPr kumimoji="1" lang="ko-KR" altLang="en-US"/>
              <a:t>로 하고</a:t>
            </a:r>
            <a:r>
              <a:rPr kumimoji="1" lang="en-US" altLang="ko-KR"/>
              <a:t>, </a:t>
            </a:r>
            <a:r>
              <a:rPr kumimoji="1" lang="ko-KR" altLang="en-US"/>
              <a:t>나머지는 </a:t>
            </a:r>
            <a:r>
              <a:rPr kumimoji="1" lang="en-US" altLang="ko-KR"/>
              <a:t>0</a:t>
            </a:r>
            <a:r>
              <a:rPr kumimoji="1" lang="ko-KR" altLang="en-US"/>
              <a:t>으로 학습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en-US" altLang="ko-KR"/>
              <a:t>test </a:t>
            </a:r>
            <a:r>
              <a:rPr kumimoji="1" lang="ko-KR" altLang="en-US"/>
              <a:t>시에는 출력 노드중 최대 값을 가진 것으로 인식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medium.com</a:t>
            </a:r>
            <a:r>
              <a:rPr lang="en" sz="600"/>
              <a:t>/@</a:t>
            </a:r>
            <a:r>
              <a:rPr lang="en" sz="600" err="1"/>
              <a:t>ageitgey</a:t>
            </a:r>
            <a:r>
              <a:rPr lang="en" sz="600"/>
              <a:t>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neuralnetworksanddeeplearning.com</a:t>
            </a:r>
            <a:r>
              <a:rPr lang="en" sz="600" dirty="0"/>
              <a:t>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/>
              <a:t>Universal Approximator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어떠한 함수도 근사화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은 임의의 함수를 근사화 할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함수의 내부를 모르더라도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입력과 출력 데이터로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/>
              <a:t>?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/>
              <a:t>. </a:t>
            </a:r>
            <a:r>
              <a:rPr lang="ko" altLang="en-US" sz="2000"/>
              <a:t>의미 있는</a:t>
            </a:r>
            <a:r>
              <a:rPr lang="en-US" altLang="ko" sz="200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고양이</a:t>
            </a:r>
            <a:r>
              <a:rPr kumimoji="1" lang="en-US" altLang="ko-KR"/>
              <a:t>,</a:t>
            </a:r>
            <a:r>
              <a:rPr kumimoji="1" lang="ko-KR" altLang="en-US"/>
              <a:t> 강아지 구분 함수</a:t>
            </a:r>
            <a:endParaRPr kumimoji="1" lang="en-US" altLang="ko-KR"/>
          </a:p>
          <a:p>
            <a:r>
              <a:rPr kumimoji="1" lang="ko-KR" altLang="en-US"/>
              <a:t>어떻게 구분하는 지 정의하지 않았다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정의하기는 힘들어도</a:t>
            </a:r>
            <a:r>
              <a:rPr kumimoji="1" lang="en-US" altLang="ko-KR"/>
              <a:t>,</a:t>
            </a:r>
            <a:r>
              <a:rPr kumimoji="1" lang="ko-KR" altLang="en-US"/>
              <a:t> 그 함수는 존재한다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단순한 입출력 쌍 데이터로 그 함수를 근사화 하였다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단순히 입출력 쌍을 반복하여 학습시킨다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하지만 로직을 찾아내기 어려운 문제에는 아주 효과적이다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얼굴 인식</a:t>
            </a:r>
            <a:r>
              <a:rPr kumimoji="1" lang="en-US" altLang="ko-KR"/>
              <a:t>,</a:t>
            </a:r>
            <a:r>
              <a:rPr kumimoji="1" lang="ko-KR" altLang="en-US"/>
              <a:t> 물체 인식 같은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단순</a:t>
            </a:r>
            <a:r>
              <a:rPr kumimoji="1" lang="en-US" altLang="ko-KR"/>
              <a:t>,</a:t>
            </a:r>
            <a:r>
              <a:rPr kumimoji="1" lang="ko-KR" altLang="en-US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/>
              <a:t>고양이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err="1"/>
              <a:t>크다</a:t>
            </a:r>
            <a:endParaRPr lang="en" dirty="0"/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정상</a:t>
            </a:r>
            <a:r>
              <a:rPr lang="en-US" altLang="ko-KR" b="1"/>
              <a:t>/</a:t>
            </a:r>
            <a:r>
              <a:rPr lang="ko-KR" altLang="en-US" b="1"/>
              <a:t>비정상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시스템 데이터</a:t>
            </a:r>
            <a:endParaRPr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다음 수</a:t>
            </a:r>
            <a:endParaRPr b="1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영어</a:t>
            </a:r>
            <a:endParaRPr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한국어</a:t>
            </a:r>
            <a:endParaRPr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“hello”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x*x</a:t>
            </a:r>
            <a:endParaRPr b="1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x</a:t>
            </a:r>
            <a:endParaRPr b="1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 ~ 9</a:t>
            </a:r>
            <a:endParaRPr b="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DNN</a:t>
            </a:r>
            <a:r>
              <a:rPr kumimoji="1" lang="ko-KR" altLang="en-US"/>
              <a:t>은 함수 근사화 능력이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입출력 쌍을반복적으로 제공하여 내부를 업데이트 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충분한 입출력 데이터와 컴퓨팅 파워를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DNN</a:t>
            </a:r>
            <a:r>
              <a:rPr kumimoji="1" lang="ko-KR" altLang="en-US"/>
              <a:t>으로 특정 함수 근사화하는 것을 딥러닝이라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사람이 아닌 기계가 알아서 하면 인공지능이다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전문가의 지식을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전문가 시스템</a:t>
            </a:r>
            <a:r>
              <a:rPr kumimoji="1" lang="en-US" altLang="ko-KR"/>
              <a:t>)</a:t>
            </a:r>
          </a:p>
          <a:p>
            <a:r>
              <a:rPr kumimoji="1" lang="ko-KR" altLang="en-US"/>
              <a:t>혹은 데이터를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머신러닝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 </a:t>
            </a:r>
            <a:r>
              <a:rPr kumimoji="1" lang="ko-KR" altLang="en-US"/>
              <a:t>인공지능</a:t>
            </a:r>
            <a:r>
              <a:rPr kumimoji="1" lang="en-US" altLang="ko-KR"/>
              <a:t>(AI; Artificial Intelligence)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인공지능의 한 분야</a:t>
            </a:r>
            <a:endParaRPr kumimoji="1" lang="en-US" altLang="ko-KR"/>
          </a:p>
          <a:p>
            <a:r>
              <a:rPr kumimoji="1" lang="ko-KR" altLang="en-US"/>
              <a:t>데이터에서 가치를 찾아내는 것</a:t>
            </a:r>
            <a:endParaRPr kumimoji="1" lang="en-US" altLang="ko-KR"/>
          </a:p>
          <a:p>
            <a:r>
              <a:rPr kumimoji="1" lang="ko-KR" altLang="en-US"/>
              <a:t>아주 다양한 방법이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SVM, </a:t>
            </a:r>
            <a:r>
              <a:rPr kumimoji="1" lang="ko-KR" altLang="en-US"/>
              <a:t>의사결정트리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Random Forest, Bayesian, K-Means Clustering, K-NN, Neural Network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머신러닝</a:t>
            </a:r>
            <a:r>
              <a:rPr kumimoji="1" lang="en-US" altLang="ko-KR"/>
              <a:t>(ML; Machine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(NN; Neural Network)</a:t>
            </a:r>
            <a:r>
              <a:rPr kumimoji="1" lang="ko-KR" altLang="en-US"/>
              <a:t>을 사용한 머신러닝 방법</a:t>
            </a:r>
            <a:endParaRPr kumimoji="1" lang="en-US" altLang="ko-KR"/>
          </a:p>
          <a:p>
            <a:r>
              <a:rPr kumimoji="1" lang="ko-KR" altLang="en-US"/>
              <a:t>신경망의 은닉층이 많아서</a:t>
            </a:r>
            <a:r>
              <a:rPr kumimoji="1" lang="en-US" altLang="ko-KR"/>
              <a:t>(deep) DNN(Deep NN)</a:t>
            </a:r>
            <a:r>
              <a:rPr kumimoji="1" lang="ko-KR" altLang="en-US"/>
              <a:t>이라 부른다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  <a:r>
              <a:rPr kumimoji="1" lang="en-US" altLang="ko-KR"/>
              <a:t>(DL; Deep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2012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2016</a:t>
            </a:r>
            <a:r>
              <a:rPr kumimoji="1" lang="ko-KR" altLang="en-US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별 차이 없다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신경망에 대한 큰 기대만큼 큰 실망</a:t>
            </a:r>
            <a:endParaRPr kumimoji="1" lang="en-US" altLang="ko-KR"/>
          </a:p>
          <a:p>
            <a:r>
              <a:rPr kumimoji="1" lang="ko-KR" altLang="en-US"/>
              <a:t>근래</a:t>
            </a:r>
            <a:r>
              <a:rPr kumimoji="1" lang="ko-KR" altLang="en-US"/>
              <a:t> 뚜렷한 성과를 보이면서 다시 큰 관심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DNN: </a:t>
            </a:r>
            <a:r>
              <a:rPr kumimoji="1" lang="ko-KR" altLang="en-US"/>
              <a:t>실망했던 용어를 대신하여 붐을 일으키기 위한 용어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(NN)</a:t>
            </a:r>
            <a:r>
              <a:rPr kumimoji="1" lang="ko-KR" altLang="en-US"/>
              <a:t>과 심층신경망</a:t>
            </a:r>
            <a:r>
              <a:rPr kumimoji="1" lang="en-US" altLang="ko-KR"/>
              <a:t>(DNN)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인간이 고안한 알고리즘이건 기계가 학습한 알고리즘 이건</a:t>
            </a:r>
            <a:r>
              <a:rPr kumimoji="1" lang="en-US" altLang="ko-KR"/>
              <a:t>,</a:t>
            </a:r>
            <a:r>
              <a:rPr kumimoji="1" lang="ko-KR" altLang="en-US"/>
              <a:t> 기계가 스스로 처리하면 </a:t>
            </a:r>
            <a:r>
              <a:rPr kumimoji="1" lang="en-US" altLang="ko-KR"/>
              <a:t>AI</a:t>
            </a:r>
          </a:p>
          <a:p>
            <a:r>
              <a:rPr kumimoji="1" lang="ko-KR" altLang="en-US"/>
              <a:t>데이터를 기반으로 하면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그중 신경망을 사용하는 것이 </a:t>
            </a:r>
            <a:r>
              <a:rPr kumimoji="1" lang="en-US" altLang="ko-KR"/>
              <a:t>DL</a:t>
            </a:r>
          </a:p>
          <a:p>
            <a:endParaRPr kumimoji="1" lang="en-US" altLang="ko-KR"/>
          </a:p>
          <a:p>
            <a:r>
              <a:rPr kumimoji="1" lang="ko-KR" altLang="en-US"/>
              <a:t>서로 다르지만</a:t>
            </a:r>
            <a:r>
              <a:rPr kumimoji="1" lang="en-US" altLang="ko-KR"/>
              <a:t>,</a:t>
            </a:r>
            <a:r>
              <a:rPr kumimoji="1" lang="ko-KR" altLang="en-US"/>
              <a:t> 그냥 </a:t>
            </a:r>
            <a:r>
              <a:rPr kumimoji="1" lang="en-US" altLang="ko-KR"/>
              <a:t>AI = ML = DL</a:t>
            </a:r>
            <a:r>
              <a:rPr kumimoji="1" lang="ko-KR" altLang="en-US"/>
              <a:t> 이라 부른다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 </a:t>
            </a:r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err="1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입력이 가중치만큼 곱해져서 전부 더해진다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이후 특정함수를 거쳐 출력된다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노드</a:t>
            </a:r>
            <a:r>
              <a:rPr kumimoji="1" lang="en-US" altLang="ko-KR"/>
              <a:t>,</a:t>
            </a:r>
            <a:r>
              <a:rPr kumimoji="1" lang="ko-KR" altLang="en-US"/>
              <a:t> 층</a:t>
            </a:r>
            <a:r>
              <a:rPr kumimoji="1" lang="en-US" altLang="ko-KR"/>
              <a:t>,</a:t>
            </a:r>
            <a:r>
              <a:rPr kumimoji="1" lang="ko-KR" altLang="en-US"/>
              <a:t> 네트웤</a:t>
            </a:r>
            <a:r>
              <a:rPr kumimoji="1" lang="en-US" altLang="ko-KR"/>
              <a:t>,</a:t>
            </a:r>
            <a:r>
              <a:rPr kumimoji="1" lang="ko-KR" altLang="en-US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 값들은 가중치에 의해 출력이 결정된다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원하는 출력이 되도록 가중치를 조절하는 것이 학습이다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학습된 결과는 학습된 가중치 들이다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37497</TotalTime>
  <Words>4978</Words>
  <Application>Microsoft Macintosh PowerPoint</Application>
  <PresentationFormat>화면 슬라이드 쇼(4:3)</PresentationFormat>
  <Paragraphs>1322</Paragraphs>
  <Slides>247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247</vt:i4>
      </vt:variant>
    </vt:vector>
  </HeadingPairs>
  <TitlesOfParts>
    <vt:vector size="258" baseType="lpstr">
      <vt:lpstr>나눔고딕</vt:lpstr>
      <vt:lpstr>맑은 고딕</vt:lpstr>
      <vt:lpstr>Apple SD 산돌고딕 Neo 옅은체</vt:lpstr>
      <vt:lpstr>Calibri</vt:lpstr>
      <vt:lpstr>Cambria Math</vt:lpstr>
      <vt:lpstr>NanumSquare</vt:lpstr>
      <vt:lpstr>Proxima Nova</vt:lpstr>
      <vt:lpstr>SeoulNamsan B</vt:lpstr>
      <vt:lpstr>SeoulNamsan M</vt:lpstr>
      <vt:lpstr>Arial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퍼셉트론의 능력</vt:lpstr>
      <vt:lpstr> 온라인 시뮬레이션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역정판,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많은 연산량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Cost Function 종류</vt:lpstr>
      <vt:lpstr>Optimizer 종류</vt:lpstr>
      <vt:lpstr>Overfitting 방지법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MNIST 데이터</vt:lpstr>
      <vt:lpstr>MNIST 분류 문제</vt:lpstr>
      <vt:lpstr>PowerPoint 프레젠테이션</vt:lpstr>
      <vt:lpstr>CNN(Convolutional NN) 구조</vt:lpstr>
      <vt:lpstr>Convolution Filter</vt:lpstr>
      <vt:lpstr>Convolution Filter - 의미</vt:lpstr>
      <vt:lpstr>Convolution Filter - Stride</vt:lpstr>
      <vt:lpstr>Convolution Filter - Padding</vt:lpstr>
      <vt:lpstr>Max Pooling</vt:lpstr>
      <vt:lpstr>특징 추출과 분류</vt:lpstr>
      <vt:lpstr>CNN 성능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CNN의 구조</vt:lpstr>
      <vt:lpstr>우승 모델</vt:lpstr>
      <vt:lpstr>커스텀 데이타</vt:lpstr>
      <vt:lpstr>우승 모델 재활용</vt:lpstr>
      <vt:lpstr>전이 학습</vt:lpstr>
      <vt:lpstr>PowerPoint 프레젠테이션</vt:lpstr>
      <vt:lpstr>VGG 16</vt:lpstr>
      <vt:lpstr>VGG16 구조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데이타</vt:lpstr>
      <vt:lpstr>데이터 증강</vt:lpstr>
      <vt:lpstr>PowerPoint 프레젠테이션</vt:lpstr>
      <vt:lpstr>ResNet</vt:lpstr>
      <vt:lpstr>ResNet 구조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구조</vt:lpstr>
      <vt:lpstr>Generative Adversarial Networks</vt:lpstr>
      <vt:lpstr>판별기(discriminator)의 목적</vt:lpstr>
      <vt:lpstr>판별기(discriminator)의 비용함수</vt:lpstr>
      <vt:lpstr>생성기(generator)의 목적</vt:lpstr>
      <vt:lpstr>생성기(generator)의 비용함수</vt:lpstr>
      <vt:lpstr>개별 학습</vt:lpstr>
      <vt:lpstr>학습이 완료되면</vt:lpstr>
      <vt:lpstr>GAN의 의미 – 레이블링 데이타 없이</vt:lpstr>
      <vt:lpstr>GAN의 의미 - 생성기 학습을 위한 판별기</vt:lpstr>
      <vt:lpstr>GAN의 의미</vt:lpstr>
      <vt:lpstr>생성기 입력으로 사용한 노이즈</vt:lpstr>
      <vt:lpstr>잠재 공간의 다른 점</vt:lpstr>
      <vt:lpstr>GAN 다른 예</vt:lpstr>
      <vt:lpstr>잠재 공간 상의 중간 점</vt:lpstr>
      <vt:lpstr>중간점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VOC 데이터 포멧</vt:lpstr>
      <vt:lpstr>레이블링 데이타 파일 예</vt:lpstr>
      <vt:lpstr>레이블링 툴</vt:lpstr>
      <vt:lpstr>darknet의 레이블링 데이터 포멧</vt:lpstr>
      <vt:lpstr>레이블링 데이터 파일 예</vt:lpstr>
      <vt:lpstr>레이블링 데이터 포멧</vt:lpstr>
      <vt:lpstr>VOC 포멧을 darknet 포멧으로 변환</vt:lpstr>
      <vt:lpstr>전이학습</vt:lpstr>
      <vt:lpstr>PowerPoint 프레젠테이션</vt:lpstr>
      <vt:lpstr>SSD</vt:lpstr>
      <vt:lpstr>SSD 구조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 도형</cp:lastModifiedBy>
  <cp:revision>592</cp:revision>
  <cp:lastPrinted>2017-06-08T03:54:08Z</cp:lastPrinted>
  <dcterms:created xsi:type="dcterms:W3CDTF">2017-05-08T00:37:53Z</dcterms:created>
  <dcterms:modified xsi:type="dcterms:W3CDTF">2020-01-30T13:23:29Z</dcterms:modified>
</cp:coreProperties>
</file>